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7" r:id="rId2"/>
    <p:sldId id="364" r:id="rId3"/>
    <p:sldId id="439" r:id="rId4"/>
    <p:sldId id="316" r:id="rId5"/>
    <p:sldId id="328" r:id="rId6"/>
    <p:sldId id="329" r:id="rId7"/>
    <p:sldId id="330" r:id="rId8"/>
    <p:sldId id="333" r:id="rId9"/>
    <p:sldId id="334" r:id="rId10"/>
    <p:sldId id="335" r:id="rId11"/>
    <p:sldId id="337" r:id="rId12"/>
    <p:sldId id="332" r:id="rId13"/>
    <p:sldId id="361" r:id="rId14"/>
    <p:sldId id="317" r:id="rId15"/>
    <p:sldId id="344" r:id="rId16"/>
    <p:sldId id="345" r:id="rId17"/>
    <p:sldId id="346" r:id="rId18"/>
    <p:sldId id="440" r:id="rId19"/>
    <p:sldId id="347" r:id="rId20"/>
    <p:sldId id="348" r:id="rId21"/>
    <p:sldId id="349" r:id="rId22"/>
    <p:sldId id="311" r:id="rId23"/>
    <p:sldId id="385" r:id="rId24"/>
    <p:sldId id="350" r:id="rId25"/>
    <p:sldId id="356" r:id="rId26"/>
    <p:sldId id="389" r:id="rId27"/>
    <p:sldId id="274" r:id="rId28"/>
    <p:sldId id="275" r:id="rId29"/>
    <p:sldId id="386" r:id="rId30"/>
    <p:sldId id="387" r:id="rId31"/>
    <p:sldId id="434" r:id="rId32"/>
    <p:sldId id="279" r:id="rId33"/>
    <p:sldId id="326" r:id="rId34"/>
    <p:sldId id="331" r:id="rId35"/>
    <p:sldId id="377" r:id="rId36"/>
    <p:sldId id="327" r:id="rId37"/>
    <p:sldId id="390" r:id="rId38"/>
    <p:sldId id="391" r:id="rId39"/>
    <p:sldId id="290" r:id="rId40"/>
    <p:sldId id="289" r:id="rId41"/>
    <p:sldId id="393" r:id="rId42"/>
    <p:sldId id="394" r:id="rId43"/>
    <p:sldId id="31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300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308" r:id="rId60"/>
    <p:sldId id="309" r:id="rId61"/>
    <p:sldId id="310" r:id="rId62"/>
    <p:sldId id="410" r:id="rId63"/>
    <p:sldId id="312" r:id="rId64"/>
    <p:sldId id="313" r:id="rId65"/>
    <p:sldId id="314" r:id="rId66"/>
    <p:sldId id="411" r:id="rId67"/>
    <p:sldId id="412" r:id="rId68"/>
    <p:sldId id="413" r:id="rId69"/>
    <p:sldId id="322" r:id="rId70"/>
    <p:sldId id="414" r:id="rId71"/>
    <p:sldId id="415" r:id="rId72"/>
    <p:sldId id="416" r:id="rId73"/>
    <p:sldId id="324" r:id="rId74"/>
    <p:sldId id="417" r:id="rId75"/>
    <p:sldId id="419" r:id="rId76"/>
    <p:sldId id="436" r:id="rId77"/>
    <p:sldId id="437" r:id="rId78"/>
    <p:sldId id="438" r:id="rId79"/>
    <p:sldId id="441" r:id="rId80"/>
    <p:sldId id="442" r:id="rId81"/>
    <p:sldId id="443" r:id="rId82"/>
    <p:sldId id="435" r:id="rId83"/>
    <p:sldId id="420" r:id="rId84"/>
    <p:sldId id="421" r:id="rId85"/>
    <p:sldId id="422" r:id="rId86"/>
    <p:sldId id="431" r:id="rId87"/>
    <p:sldId id="423" r:id="rId88"/>
    <p:sldId id="424" r:id="rId89"/>
    <p:sldId id="433" r:id="rId90"/>
    <p:sldId id="425" r:id="rId91"/>
    <p:sldId id="426" r:id="rId92"/>
    <p:sldId id="427" r:id="rId93"/>
    <p:sldId id="428" r:id="rId94"/>
    <p:sldId id="429" r:id="rId95"/>
    <p:sldId id="430" r:id="rId96"/>
  </p:sldIdLst>
  <p:sldSz cx="9144000" cy="6858000" type="screen4x3"/>
  <p:notesSz cx="6858000" cy="9144000"/>
  <p:defaultTextStyle>
    <a:defPPr>
      <a:defRPr lang="nl-NL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83333"/>
  </p:normalViewPr>
  <p:slideViewPr>
    <p:cSldViewPr snapToGrid="0" snapToObjects="1">
      <p:cViewPr varScale="1">
        <p:scale>
          <a:sx n="105" d="100"/>
          <a:sy n="105" d="100"/>
        </p:scale>
        <p:origin x="25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35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ヒラギノ角ゴ Pro W3" pitchFamily="124" charset="-128"/>
              </a:defRPr>
            </a:lvl1pPr>
          </a:lstStyle>
          <a:p>
            <a:pPr>
              <a:defRPr/>
            </a:pPr>
            <a:fld id="{4DC6314D-3258-6049-B429-8275F3832041}" type="datetimeFigureOut">
              <a:rPr lang="nl-NL" altLang="nl-NL"/>
              <a:pPr>
                <a:defRPr/>
              </a:pPr>
              <a:t>18-09-20</a:t>
            </a:fld>
            <a:endParaRPr lang="nl-NL" alt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ヒラギノ角ゴ Pro W3" pitchFamily="124" charset="-128"/>
              </a:defRPr>
            </a:lvl1pPr>
          </a:lstStyle>
          <a:p>
            <a:pPr>
              <a:defRPr/>
            </a:pPr>
            <a:fld id="{834CF9D3-4A23-6840-A92C-604DD7AC72EC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278675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ヒラギノ角ゴ Pro W3" pitchFamily="124" charset="-128"/>
              </a:defRPr>
            </a:lvl1pPr>
          </a:lstStyle>
          <a:p>
            <a:pPr>
              <a:defRPr/>
            </a:pPr>
            <a:fld id="{8D66879D-278E-E945-9963-9A3D557C8D6A}" type="datetimeFigureOut">
              <a:rPr lang="nl-NL" altLang="nl-NL"/>
              <a:pPr>
                <a:defRPr/>
              </a:pPr>
              <a:t>18-09-20</a:t>
            </a:fld>
            <a:endParaRPr lang="nl-NL" alt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ヒラギノ角ゴ Pro W3" pitchFamily="124" charset="-128"/>
              </a:defRPr>
            </a:lvl1pPr>
          </a:lstStyle>
          <a:p>
            <a:pPr>
              <a:defRPr/>
            </a:pPr>
            <a:fld id="{2E05E6B2-A59B-8D41-B301-781237EFA184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6165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18999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24441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55181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89185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334882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4820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18059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0333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61419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02733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5523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30634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49656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83302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93369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49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3036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63973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33514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48095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65661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70671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08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11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43574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choice</a:t>
            </a:r>
            <a:r>
              <a:rPr lang="en-US" baseline="0" dirty="0"/>
              <a:t> is more restricted, there is less opportunity to fit noisy examples.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1112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08785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59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50425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698008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0261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515865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945903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17668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71630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1057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630762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28401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69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82924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765575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123298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12315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2941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74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71396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37095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284776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40772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290891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4422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88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73657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90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6898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92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984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1287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29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8777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65673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5E6B2-A59B-8D41-B301-781237EFA184}" type="slidenum">
              <a:rPr lang="nl-NL" altLang="nl-NL" smtClean="0"/>
              <a:pPr>
                <a:defRPr/>
              </a:pPr>
              <a:t>31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7917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25" y="363538"/>
            <a:ext cx="20574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794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4711" y="695559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003A80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058F507-FBDB-EB4D-B522-1F4DAE60C426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95858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3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364712" y="695559"/>
            <a:ext cx="5536556" cy="25217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A88B265-A1B3-3F43-BC04-BA7A6E54F1E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9192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4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01550" y="5012271"/>
            <a:ext cx="6773337" cy="143086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003A80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C0A2C7E-6FCC-7C43-B343-0E351804893F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3844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19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188" y="363538"/>
            <a:ext cx="20574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978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3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188" y="363538"/>
            <a:ext cx="20574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7" y="1163263"/>
            <a:ext cx="5871601" cy="1234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/>
              <a:t>Titelstijl van model bewerken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2558735"/>
            <a:ext cx="5871600" cy="123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314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075" y="153988"/>
            <a:ext cx="1125538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0B43513-D02F-4D41-AB37-CEA7021E9403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1441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075" y="153988"/>
            <a:ext cx="1125538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336804" y="1129719"/>
            <a:ext cx="6349999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7029C89-F7C1-CC4B-AC3A-90D329E1A501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5048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a_vs1_warm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10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003A80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1F64C25-BBFB-F544-A12F-82BBB58BAFE5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9035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2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9933" y="1129719"/>
            <a:ext cx="4986870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0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3719C9-0A62-9B42-AF7B-FC7B694BEA9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5931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3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1004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FFFFFF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926F62-9C4E-6A48-8BAE-7582ABAE929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0947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1 PMS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1_warm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2183087" y="5401730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 eaLnBrk="1" hangingPunct="1">
              <a:defRPr sz="1000" b="1">
                <a:solidFill>
                  <a:srgbClr val="003A80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B8AA36C-4446-8B46-B72D-7FD6ACEF6554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1086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74" r:id="rId1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oo.gl/Zvcmyq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0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5" Type="http://schemas.openxmlformats.org/officeDocument/2006/relationships/image" Target="../media/image4710.png"/><Relationship Id="rId4" Type="http://schemas.openxmlformats.org/officeDocument/2006/relationships/image" Target="../media/image46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10.png"/><Relationship Id="rId5" Type="http://schemas.openxmlformats.org/officeDocument/2006/relationships/image" Target="../media/image461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1.png"/><Relationship Id="rId5" Type="http://schemas.openxmlformats.org/officeDocument/2006/relationships/image" Target="../media/image430.png"/><Relationship Id="rId4" Type="http://schemas.openxmlformats.org/officeDocument/2006/relationships/image" Target="../media/image42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44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0.png"/><Relationship Id="rId5" Type="http://schemas.openxmlformats.org/officeDocument/2006/relationships/image" Target="../media/image481.png"/><Relationship Id="rId4" Type="http://schemas.openxmlformats.org/officeDocument/2006/relationships/image" Target="../media/image4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0.png"/><Relationship Id="rId4" Type="http://schemas.openxmlformats.org/officeDocument/2006/relationships/image" Target="../media/image39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ctrTitle"/>
          </p:nvPr>
        </p:nvSpPr>
        <p:spPr bwMode="auto">
          <a:xfrm>
            <a:off x="276225" y="1622425"/>
            <a:ext cx="3592513" cy="19637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nl-NL" altLang="nl-NL" sz="3600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Deep</a:t>
            </a:r>
            <a:r>
              <a:rPr lang="nl-NL" altLang="nl-NL" sz="3600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 </a:t>
            </a:r>
            <a:r>
              <a:rPr lang="nl-NL" altLang="nl-NL" sz="3600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learning</a:t>
            </a:r>
            <a:r>
              <a:rPr lang="nl-NL" altLang="nl-NL" sz="3600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15363" name="Subtitel 2"/>
          <p:cNvSpPr>
            <a:spLocks noGrp="1"/>
          </p:cNvSpPr>
          <p:nvPr>
            <p:ph type="subTitle" idx="1"/>
          </p:nvPr>
        </p:nvSpPr>
        <p:spPr bwMode="auto">
          <a:xfrm>
            <a:off x="276225" y="3678238"/>
            <a:ext cx="3149600" cy="27051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Mitko Veta</a:t>
            </a:r>
            <a:b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</a:br>
            <a:r>
              <a:rPr lang="nl-NL" altLang="nl-NL" b="0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M.Veta@tue.nl</a:t>
            </a:r>
            <a:endParaRPr lang="nl-NL" altLang="nl-NL" b="0" dirty="0">
              <a:latin typeface="Arial" panose="020B0604020202020204" pitchFamily="34" charset="0"/>
              <a:ea typeface="ヒラギノ角ゴ Pro W3" pitchFamily="124" charset="-128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9818" y="637309"/>
            <a:ext cx="9144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637" y="1302855"/>
            <a:ext cx="3669030" cy="481203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905963" y="6098862"/>
            <a:ext cx="2533918" cy="281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200" b="1" kern="1200">
                <a:solidFill>
                  <a:schemeClr val="bg1"/>
                </a:solidFill>
                <a:latin typeface="Arial"/>
                <a:ea typeface="ヒラギノ角ゴ Pro W3" charset="0"/>
                <a:cs typeface="Arial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0"/>
                <a:cs typeface="ヒラギノ角ゴ Pro W3" charset="0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0"/>
                <a:cs typeface="ヒラギノ角ゴ Pro W3" charset="0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0"/>
                <a:cs typeface="ヒラギノ角ゴ Pro W3" charset="0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0"/>
                <a:cs typeface="ヒラギノ角ゴ Pro W3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dirty="0">
                <a:solidFill>
                  <a:schemeClr val="tx1"/>
                </a:solidFill>
              </a:rPr>
              <a:t>Image from </a:t>
            </a:r>
            <a:r>
              <a:rPr lang="en-US" sz="1000" b="0" dirty="0" err="1">
                <a:solidFill>
                  <a:schemeClr val="tx1"/>
                </a:solidFill>
              </a:rPr>
              <a:t>xkcd.com</a:t>
            </a:r>
            <a:endParaRPr lang="en-US" sz="1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Logistic regression is a </a:t>
            </a:r>
            <a:r>
              <a:rPr lang="en-US" sz="2800" u="sng" dirty="0"/>
              <a:t>linear</a:t>
            </a:r>
            <a:r>
              <a:rPr lang="en-US" sz="2800" dirty="0"/>
              <a:t> classifier.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10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34145" y="1233052"/>
            <a:ext cx="3297384" cy="576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11</a:t>
            </a:fld>
            <a:endParaRPr lang="nl-NL" alt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8" t="4651" r="7137"/>
          <a:stretch/>
        </p:blipFill>
        <p:spPr>
          <a:xfrm>
            <a:off x="27706" y="2715494"/>
            <a:ext cx="4239491" cy="3408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14" t="7637" r="6469"/>
          <a:stretch/>
        </p:blipFill>
        <p:spPr>
          <a:xfrm>
            <a:off x="4642336" y="2618507"/>
            <a:ext cx="4236297" cy="3560617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Logistic regression is a </a:t>
            </a:r>
            <a:r>
              <a:rPr lang="en-US" sz="2800" u="sng" dirty="0"/>
              <a:t>linear</a:t>
            </a:r>
            <a:r>
              <a:rPr lang="en-US" sz="2800" dirty="0"/>
              <a:t> classifier.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855584" y="2127418"/>
                <a:ext cx="1542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584" y="2127418"/>
                <a:ext cx="154292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/>
          <p:nvPr/>
        </p:nvCxnSpPr>
        <p:spPr>
          <a:xfrm>
            <a:off x="4818651" y="2482892"/>
            <a:ext cx="1353549" cy="122746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94054" y="2009386"/>
                <a:ext cx="3534365" cy="634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</m:e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54" y="2009386"/>
                <a:ext cx="3534365" cy="63478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/>
          <p:cNvCxnSpPr>
            <a:stCxn id="2" idx="2"/>
          </p:cNvCxnSpPr>
          <p:nvPr/>
        </p:nvCxnSpPr>
        <p:spPr>
          <a:xfrm rot="5400000">
            <a:off x="7043098" y="2616452"/>
            <a:ext cx="703651" cy="46424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5400000">
            <a:off x="2826959" y="3008735"/>
            <a:ext cx="2523152" cy="149918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05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Logistic regression can be viewed as:</a:t>
            </a:r>
          </a:p>
          <a:p>
            <a:pPr marL="0" indent="0" algn="ctr">
              <a:buNone/>
            </a:pPr>
            <a:r>
              <a:rPr lang="en-US" sz="2800" u="sng" dirty="0"/>
              <a:t>linear regression + sigmoid function</a:t>
            </a:r>
          </a:p>
          <a:p>
            <a:pPr marL="0" indent="0" algn="ctr">
              <a:buNone/>
            </a:pPr>
            <a:endParaRPr lang="en-US" sz="2800" u="sng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Looks a lot like a neuron!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12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025235" y="2826323"/>
            <a:ext cx="7329055" cy="17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 err="1"/>
                  <a:t>Softmax</a:t>
                </a:r>
                <a:r>
                  <a:rPr lang="en-US" sz="2800" dirty="0"/>
                  <a:t> regression: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Generalization of logistic regression for multi-class problems.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e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𝐱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1" i="0" smtClean="0">
                                  <a:latin typeface="Cambria Math" charset="0"/>
                                </a:rPr>
                                <m:t>𝐱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baseline="30000" smtClean="0">
                                  <a:latin typeface="Cambria Math" charset="0"/>
                                </a:rPr>
                                <m:t>T</m:t>
                              </m:r>
                              <m:r>
                                <a:rPr lang="en-US" sz="2800" b="1" i="0" smtClean="0">
                                  <a:latin typeface="Cambria Math" charset="0"/>
                                </a:rPr>
                                <m:t>𝐰</m:t>
                              </m:r>
                              <m:r>
                                <a:rPr lang="en-US" sz="2800" b="0" i="1" baseline="-25000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mr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1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aseline="30000">
                                      <a:latin typeface="Cambria Math" charset="0"/>
                                    </a:rPr>
                                    <m:t>T</m:t>
                                  </m:r>
                                  <m:r>
                                    <a:rPr lang="en-US" sz="2800" b="1">
                                      <a:latin typeface="Cambria Math" charset="0"/>
                                    </a:rPr>
                                    <m:t>𝐰</m:t>
                                  </m:r>
                                  <m:r>
                                    <a:rPr lang="en-US" sz="2800" b="0" i="1" baseline="-25000" smtClean="0">
                                      <a:latin typeface="Cambria Math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614" r="-184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3703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logistic regression is not enough</a:t>
            </a:r>
          </a:p>
        </p:txBody>
      </p:sp>
    </p:spTree>
    <p:extLst>
      <p:ext uri="{BB962C8B-B14F-4D97-AF65-F5344CB8AC3E}">
        <p14:creationId xmlns:p14="http://schemas.microsoft.com/office/powerpoint/2010/main" val="64786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Consider these two classification problems: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15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249338" y="713509"/>
            <a:ext cx="2660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1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The problem on the right can be solved by combining </a:t>
            </a:r>
            <a:r>
              <a:rPr lang="en-US" sz="2800" u="sng" dirty="0"/>
              <a:t>two</a:t>
            </a:r>
            <a:r>
              <a:rPr lang="en-US" sz="2800" dirty="0"/>
              <a:t> linear classifiers: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16</a:t>
            </a:fld>
            <a:endParaRPr lang="nl-NL" alt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249338" y="713509"/>
            <a:ext cx="2660074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179124" y="2951017"/>
            <a:ext cx="1524000" cy="1620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3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The problem on the right can be solved by combining </a:t>
            </a:r>
            <a:r>
              <a:rPr lang="en-US" sz="2800" u="sng" dirty="0"/>
              <a:t>two</a:t>
            </a:r>
            <a:r>
              <a:rPr lang="en-US" sz="2800" dirty="0"/>
              <a:t> linear classifiers: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This is (a very small) </a:t>
            </a:r>
            <a:r>
              <a:rPr lang="en-US" sz="2800" dirty="0" err="1"/>
              <a:t>feedforward</a:t>
            </a:r>
            <a:r>
              <a:rPr lang="en-US" sz="2800" dirty="0"/>
              <a:t> neural network.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17</a:t>
            </a:fld>
            <a:endParaRPr lang="nl-NL" alt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403622" y="586491"/>
            <a:ext cx="2424364" cy="65438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63091" y="2840182"/>
            <a:ext cx="1911927" cy="7897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63089" y="4045526"/>
            <a:ext cx="1911927" cy="8312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96689" y="3297381"/>
            <a:ext cx="1911927" cy="9282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07669" y="2503115"/>
            <a:ext cx="939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first LR: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07664" y="3722320"/>
            <a:ext cx="1219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second LR: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4530" y="2470850"/>
            <a:ext cx="199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one “to rule them”</a:t>
            </a:r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6436124" y="2832567"/>
            <a:ext cx="429207" cy="3890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1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6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31534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In “modern” neural networks, the the sigmoid nonlinearity in the hidden units is replaced with </a:t>
            </a:r>
            <a:r>
              <a:rPr lang="en-US" sz="2800" dirty="0" err="1"/>
              <a:t>ReLU</a:t>
            </a:r>
            <a:r>
              <a:rPr lang="en-US" sz="2800" dirty="0"/>
              <a:t>: </a:t>
            </a:r>
            <a:r>
              <a:rPr lang="en-US" sz="2800" i="1" dirty="0">
                <a:latin typeface="Times" pitchFamily="2" charset="0"/>
              </a:rPr>
              <a:t>f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en-US" sz="2800" i="1" dirty="0">
                <a:latin typeface="Times" pitchFamily="2" charset="0"/>
              </a:rPr>
              <a:t>a</a:t>
            </a:r>
            <a:r>
              <a:rPr lang="en-US" sz="2800" dirty="0">
                <a:latin typeface="Times" pitchFamily="2" charset="0"/>
              </a:rPr>
              <a:t>) = max(0, </a:t>
            </a:r>
            <a:r>
              <a:rPr lang="en-US" sz="2800" i="1" dirty="0">
                <a:latin typeface="Times" pitchFamily="2" charset="0"/>
              </a:rPr>
              <a:t>a</a:t>
            </a:r>
            <a:r>
              <a:rPr lang="en-US" sz="2800" dirty="0">
                <a:latin typeface="Times" pitchFamily="2" charset="0"/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18</a:t>
            </a:fld>
            <a:endParaRPr lang="nl-NL" alt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403622" y="586491"/>
            <a:ext cx="2424364" cy="65438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ADBBE7-D25D-744C-BF09-06D3DF5B2D15}"/>
              </a:ext>
            </a:extLst>
          </p:cNvPr>
          <p:cNvCxnSpPr>
            <a:cxnSpLocks/>
          </p:cNvCxnSpPr>
          <p:nvPr/>
        </p:nvCxnSpPr>
        <p:spPr>
          <a:xfrm>
            <a:off x="3823855" y="3313215"/>
            <a:ext cx="261257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AE7E1F-C600-4148-B58B-FD37E55C0F5D}"/>
              </a:ext>
            </a:extLst>
          </p:cNvPr>
          <p:cNvCxnSpPr>
            <a:cxnSpLocks/>
          </p:cNvCxnSpPr>
          <p:nvPr/>
        </p:nvCxnSpPr>
        <p:spPr>
          <a:xfrm flipV="1">
            <a:off x="4085112" y="3182111"/>
            <a:ext cx="142504" cy="131104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1D411F-CD56-E243-A4E8-856A73927AE6}"/>
              </a:ext>
            </a:extLst>
          </p:cNvPr>
          <p:cNvCxnSpPr>
            <a:cxnSpLocks/>
          </p:cNvCxnSpPr>
          <p:nvPr/>
        </p:nvCxnSpPr>
        <p:spPr>
          <a:xfrm>
            <a:off x="3823855" y="4462361"/>
            <a:ext cx="261257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A499FB-9C3D-B844-8593-6A3D6892BAE8}"/>
              </a:ext>
            </a:extLst>
          </p:cNvPr>
          <p:cNvCxnSpPr>
            <a:cxnSpLocks/>
          </p:cNvCxnSpPr>
          <p:nvPr/>
        </p:nvCxnSpPr>
        <p:spPr>
          <a:xfrm flipV="1">
            <a:off x="4085112" y="4331257"/>
            <a:ext cx="142504" cy="131104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97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 err="1"/>
              <a:t>Feedforward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because the information flows in one direction (there is not feedback).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Neural </a:t>
            </a:r>
            <a:r>
              <a:rPr lang="mr-IN" sz="2800" dirty="0"/>
              <a:t>–</a:t>
            </a:r>
            <a:r>
              <a:rPr lang="en-US" sz="2800" dirty="0"/>
              <a:t> because it loosely resembles concepts in neuroscience (biological neurons).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Network </a:t>
            </a:r>
            <a:r>
              <a:rPr lang="mr-IN" sz="2800" dirty="0"/>
              <a:t>–</a:t>
            </a:r>
            <a:r>
              <a:rPr lang="en-US" sz="2800" dirty="0"/>
              <a:t> because it is a composition of many elements.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19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7024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Outline of today’s lecture: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Logistic regression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Neural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Convolutional neural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Backpropagation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Training deep neural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The U-Net architecture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 Deep learning with </a:t>
            </a:r>
            <a:r>
              <a:rPr lang="en-US" dirty="0" err="1"/>
              <a:t>Keras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97603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/>
                  <a:t>For this particular case we can think of the output function of the neural network as a composition of two </a:t>
                </a:r>
                <a:r>
                  <a:rPr lang="en-US" sz="2800" u="sng" dirty="0"/>
                  <a:t>layers</a:t>
                </a:r>
                <a:r>
                  <a:rPr lang="en-US" sz="2800" dirty="0"/>
                  <a:t>: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𝐡</m:t>
                      </m:r>
                    </m:oMath>
                  </m:oMathPara>
                </a14:m>
                <a:endParaRPr lang="en-US" sz="2800" b="1" dirty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charset="0"/>
                            </a:rPr>
                            <m:t>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48" t="-1174" r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20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714449" y="2332328"/>
            <a:ext cx="1842658" cy="56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0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b="0" dirty="0"/>
                  <a:t>In general we can have neural networks with many hidden layers:</a:t>
                </a:r>
              </a:p>
              <a:p>
                <a:pPr marL="0" indent="0" algn="ctr">
                  <a:buNone/>
                </a:pPr>
                <a:endParaRPr lang="en-US" sz="2800" b="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(…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1" i="0" smtClean="0">
                        <a:latin typeface="Cambria Math" charset="0"/>
                      </a:rPr>
                      <m:t>𝐱</m:t>
                    </m:r>
                    <m:r>
                      <a:rPr lang="en-US" sz="2800" b="0" i="1" smtClean="0">
                        <a:latin typeface="Cambria Math" charset="0"/>
                      </a:rPr>
                      <m:t>))))</m:t>
                    </m:r>
                  </m:oMath>
                </a14:m>
                <a:endParaRPr lang="en-US" sz="2800" b="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The number of layers </a:t>
                </a:r>
                <a:r>
                  <a:rPr lang="en-US" sz="2800" i="1" dirty="0"/>
                  <a:t>d</a:t>
                </a:r>
                <a:r>
                  <a:rPr lang="en-US" sz="2800" dirty="0"/>
                  <a:t> is called the depth of the network. This is were the “deep” in “deep learning” comes from.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034" r="-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781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hlinkClick r:id="rId2"/>
              </a:rPr>
              <a:t>Examples</a:t>
            </a:r>
            <a:r>
              <a:rPr lang="en-US" sz="2800" dirty="0"/>
              <a:t> in </a:t>
            </a:r>
            <a:r>
              <a:rPr lang="en-US" sz="2800" dirty="0" err="1"/>
              <a:t>Tensorflow</a:t>
            </a:r>
            <a:r>
              <a:rPr lang="en-US" sz="2800" dirty="0"/>
              <a:t> playground.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3605514" cy="281874"/>
          </a:xfrm>
        </p:spPr>
        <p:txBody>
          <a:bodyPr/>
          <a:lstStyle/>
          <a:p>
            <a:r>
              <a:rPr lang="en-US" dirty="0" err="1"/>
              <a:t>playground.tensorflow.org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22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165" y="2231169"/>
            <a:ext cx="6752492" cy="35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00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playground.tensorflow.com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23</a:t>
            </a:fld>
            <a:endParaRPr lang="nl-NL" altLang="nl-NL"/>
          </a:p>
        </p:txBody>
      </p:sp>
      <p:grpSp>
        <p:nvGrpSpPr>
          <p:cNvPr id="8" name="Group 7"/>
          <p:cNvGrpSpPr/>
          <p:nvPr/>
        </p:nvGrpSpPr>
        <p:grpSpPr>
          <a:xfrm>
            <a:off x="389129" y="1965960"/>
            <a:ext cx="8401240" cy="2541183"/>
            <a:chOff x="389129" y="2731770"/>
            <a:chExt cx="8401240" cy="25411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129" y="2731770"/>
              <a:ext cx="8401240" cy="254118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319867" y="4194810"/>
              <a:ext cx="903393" cy="7200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81077" y="4198620"/>
              <a:ext cx="903393" cy="7200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12738" y="4671191"/>
            <a:ext cx="8477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It is highly recommended to play around in </a:t>
            </a:r>
            <a:r>
              <a:rPr lang="en-US" dirty="0" err="1">
                <a:solidFill>
                  <a:srgbClr val="000000"/>
                </a:solidFill>
              </a:rPr>
              <a:t>Tensorflow</a:t>
            </a:r>
            <a:r>
              <a:rPr lang="en-US" dirty="0">
                <a:solidFill>
                  <a:srgbClr val="000000"/>
                </a:solidFill>
              </a:rPr>
              <a:t> Playground to develop some intuition about training neural networks for different classification problems.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Experiment with different problems, network depths and number of neurons, different activation functions, the regularization parameter (</a:t>
            </a:r>
            <a:r>
              <a:rPr lang="en-US" i="1" dirty="0">
                <a:solidFill>
                  <a:srgbClr val="000000"/>
                </a:solidFill>
              </a:rPr>
              <a:t>L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regularization) etc.</a:t>
            </a:r>
          </a:p>
        </p:txBody>
      </p:sp>
    </p:spTree>
    <p:extLst>
      <p:ext uri="{BB962C8B-B14F-4D97-AF65-F5344CB8AC3E}">
        <p14:creationId xmlns:p14="http://schemas.microsoft.com/office/powerpoint/2010/main" val="415236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Deep learning frameworks implement layers as the basic building blocks of neural networks.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3489882" cy="281874"/>
          </a:xfrm>
        </p:spPr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Szegedy</a:t>
            </a:r>
            <a:r>
              <a:rPr lang="en-US" dirty="0"/>
              <a:t> et al. CVPR 2015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24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3" y="3006438"/>
            <a:ext cx="8255324" cy="18273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7033" y="5038682"/>
            <a:ext cx="123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GoogLeNet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0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Every layer has an input </a:t>
            </a:r>
            <a:r>
              <a:rPr lang="en-US" sz="2800" u="sng" dirty="0"/>
              <a:t>tensor</a:t>
            </a:r>
            <a:r>
              <a:rPr lang="en-US" sz="2800" dirty="0"/>
              <a:t>, and output tensor and (optionally) parameters.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Data input and output are also layers.</a:t>
            </a:r>
          </a:p>
          <a:p>
            <a:pPr marL="0" indent="0" algn="ctr">
              <a:buNone/>
            </a:pPr>
            <a:endParaRPr lang="en-US" sz="2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nn</a:t>
            </a:r>
            <a:r>
              <a:rPr lang="en-US" sz="1800" dirty="0">
                <a:latin typeface="Andale Mono" panose="020B0509000000000004" pitchFamily="49" charset="0"/>
              </a:rPr>
              <a:t> = </a:t>
            </a:r>
            <a:r>
              <a:rPr lang="en-US" sz="1800" dirty="0" err="1">
                <a:latin typeface="Andale Mono" panose="020B0509000000000004" pitchFamily="49" charset="0"/>
              </a:rPr>
              <a:t>keras.models.Sequential</a:t>
            </a:r>
            <a:r>
              <a:rPr lang="en-US" sz="1800" dirty="0">
                <a:latin typeface="Andale Mono" panose="020B0509000000000004" pitchFamily="49" charset="0"/>
              </a:rPr>
              <a:t>() </a:t>
            </a:r>
            <a:br>
              <a:rPr lang="en-US" sz="1800" dirty="0">
                <a:latin typeface="Andale Mono" panose="020B0509000000000004" pitchFamily="49" charset="0"/>
              </a:rPr>
            </a:br>
            <a:r>
              <a:rPr lang="en-US" sz="1800" dirty="0" err="1">
                <a:latin typeface="Andale Mono" panose="020B0509000000000004" pitchFamily="49" charset="0"/>
              </a:rPr>
              <a:t>nn.add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keras.layers.Dense</a:t>
            </a:r>
            <a:r>
              <a:rPr lang="en-US" sz="1800" dirty="0">
                <a:latin typeface="Andale Mono" panose="020B0509000000000004" pitchFamily="49" charset="0"/>
              </a:rPr>
              <a:t>(100, activation=‘sigmoid’)) </a:t>
            </a: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nn.add</a:t>
            </a:r>
            <a:r>
              <a:rPr lang="en-US" sz="1800" dirty="0">
                <a:latin typeface="Andale Mono" panose="020B0509000000000004" pitchFamily="49" charset="0"/>
              </a:rPr>
              <a:t>(</a:t>
            </a:r>
            <a:r>
              <a:rPr lang="en-US" sz="1800" dirty="0" err="1">
                <a:latin typeface="Andale Mono" panose="020B0509000000000004" pitchFamily="49" charset="0"/>
              </a:rPr>
              <a:t>keras.layers.Dense</a:t>
            </a:r>
            <a:r>
              <a:rPr lang="en-US" sz="1800" dirty="0">
                <a:latin typeface="Andale Mono" panose="020B0509000000000004" pitchFamily="49" charset="0"/>
              </a:rPr>
              <a:t>(10, activation=’</a:t>
            </a:r>
            <a:r>
              <a:rPr lang="en-US" sz="1800" dirty="0" err="1">
                <a:latin typeface="Andale Mono" panose="020B0509000000000004" pitchFamily="49" charset="0"/>
              </a:rPr>
              <a:t>softmax</a:t>
            </a:r>
            <a:r>
              <a:rPr lang="en-US" sz="1800" dirty="0">
                <a:latin typeface="Andale Mono" panose="020B0509000000000004" pitchFamily="49" charset="0"/>
              </a:rPr>
              <a:t>'))</a:t>
            </a:r>
            <a:br>
              <a:rPr lang="en-US" sz="1400" dirty="0">
                <a:latin typeface="Andale Mono" panose="020B0509000000000004" pitchFamily="49" charset="0"/>
              </a:rPr>
            </a:br>
            <a:r>
              <a:rPr lang="en-US" sz="1400" dirty="0">
                <a:latin typeface="Andale Mono" panose="020B0509000000000004" pitchFamily="49" charset="0"/>
              </a:rPr>
              <a:t>	</a:t>
            </a:r>
            <a:endParaRPr lang="en-US" sz="1400" dirty="0">
              <a:latin typeface="Andale Mono" panose="020B0509000000000004" pitchFamily="49" charset="0"/>
              <a:ea typeface="Andale Mono" charset="0"/>
              <a:cs typeface="Andale Mon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lasagne.readthedocs.io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55190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</a:t>
            </a:r>
            <a:br>
              <a:rPr lang="en-US" dirty="0"/>
            </a:br>
            <a:r>
              <a:rPr lang="en-US" dirty="0"/>
              <a:t>neural 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4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many weights?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27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2108746"/>
            <a:ext cx="2594610" cy="2817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9930" y="2108746"/>
            <a:ext cx="2594610" cy="2817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2990" y="2251710"/>
            <a:ext cx="9144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6676" y="2108746"/>
            <a:ext cx="2594610" cy="28175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0110" y="5122483"/>
            <a:ext cx="1431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“regular” NN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15 weights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41420" y="4983983"/>
            <a:ext cx="1535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sparsely </a:t>
            </a:r>
          </a:p>
          <a:p>
            <a:r>
              <a:rPr lang="en-US" b="1" dirty="0">
                <a:solidFill>
                  <a:srgbClr val="000000"/>
                </a:solidFill>
              </a:rPr>
              <a:t>connected NN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9 weights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8137" y="5122483"/>
            <a:ext cx="1627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3 weights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3348990" y="2400300"/>
            <a:ext cx="148590" cy="12915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86273" y="1769864"/>
            <a:ext cx="1098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receptive field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0800000" flipV="1">
            <a:off x="3463291" y="1908364"/>
            <a:ext cx="257273" cy="34334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 flipH="1" flipV="1">
            <a:off x="4747261" y="1912174"/>
            <a:ext cx="257273" cy="34334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5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many weights?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28</a:t>
            </a:fld>
            <a:endParaRPr lang="nl-NL" alt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706" y="2108746"/>
            <a:ext cx="2142914" cy="28175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33167" y="5122483"/>
            <a:ext cx="1627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3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7640" y="3863339"/>
                <a:ext cx="4046220" cy="123077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/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640" y="3863339"/>
                <a:ext cx="4046220" cy="12307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87295" y="2409944"/>
                <a:ext cx="11385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sigm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295" y="2409944"/>
                <a:ext cx="1138581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91105" y="3396734"/>
                <a:ext cx="11028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sigm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05" y="3396734"/>
                <a:ext cx="1102802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491105" y="4391144"/>
                <a:ext cx="11028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sigm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05" y="4391144"/>
                <a:ext cx="1102802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81450" y="2861310"/>
            <a:ext cx="4046220" cy="377190"/>
          </a:xfrm>
          <a:prstGeom prst="rect">
            <a:avLst/>
          </a:prstGeom>
        </p:spPr>
        <p:txBody>
          <a:bodyPr wrap="none" lIns="0" tIns="0" rIns="0" bIns="0" rtlCol="0" anchor="t">
            <a:norm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85260" y="2385060"/>
                <a:ext cx="4046220" cy="377190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60" y="2385060"/>
                <a:ext cx="4046220" cy="3771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989070" y="2788920"/>
                <a:ext cx="4046220" cy="377190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70" y="2788920"/>
                <a:ext cx="4046220" cy="3771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92880" y="3169920"/>
                <a:ext cx="4046220" cy="377190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880" y="3169920"/>
                <a:ext cx="4046220" cy="3771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4207733" y="5094119"/>
            <a:ext cx="358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convolution, thus convolutional NN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13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many weights?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29</a:t>
            </a:fld>
            <a:endParaRPr lang="nl-NL" altLang="nl-N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4426" y="1783080"/>
            <a:ext cx="2424854" cy="3124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217926" y="5103433"/>
            <a:ext cx="2483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two sets</a:t>
            </a:r>
            <a:r>
              <a:rPr lang="en-US" b="1" dirty="0">
                <a:solidFill>
                  <a:srgbClr val="000000"/>
                </a:solidFill>
              </a:rPr>
              <a:t> 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6 weights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706" y="2108746"/>
            <a:ext cx="2142914" cy="281758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33167" y="5122483"/>
            <a:ext cx="1627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3 weights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89369" y="2922955"/>
            <a:ext cx="2103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Note that the added neurons </a:t>
            </a:r>
            <a:r>
              <a:rPr lang="en-US" u="sng" dirty="0">
                <a:solidFill>
                  <a:srgbClr val="000000"/>
                </a:solidFill>
              </a:rPr>
              <a:t>are not</a:t>
            </a:r>
            <a:r>
              <a:rPr lang="en-US" dirty="0">
                <a:solidFill>
                  <a:srgbClr val="000000"/>
                </a:solidFill>
              </a:rPr>
              <a:t> a new layer. They are part of layer 1.</a:t>
            </a:r>
          </a:p>
        </p:txBody>
      </p:sp>
    </p:spTree>
    <p:extLst>
      <p:ext uri="{BB962C8B-B14F-4D97-AF65-F5344CB8AC3E}">
        <p14:creationId xmlns:p14="http://schemas.microsoft.com/office/powerpoint/2010/main" val="296418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BBEC9E-B951-3F46-99D1-7C6B99305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Materials: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Chapters II.6– II.10 from </a:t>
            </a:r>
            <a:r>
              <a:rPr lang="en-US" dirty="0" err="1"/>
              <a:t>Goodfellow</a:t>
            </a:r>
            <a:r>
              <a:rPr lang="en-US" dirty="0"/>
              <a:t> et al. </a:t>
            </a:r>
            <a:r>
              <a:rPr lang="en-US" i="1" dirty="0"/>
              <a:t>Deep learning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Cireşan</a:t>
            </a:r>
            <a:r>
              <a:rPr lang="en-US" dirty="0"/>
              <a:t> et al. "Mitosis detection in breast cancer histology images with deep neural networks." MICCAI, 2013.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Ronneberger</a:t>
            </a:r>
            <a:r>
              <a:rPr lang="en-US" dirty="0"/>
              <a:t> et al. "U-net: Convolutional networks for biomedical image segmentation."</a:t>
            </a:r>
            <a:r>
              <a:rPr lang="en-US" i="1" dirty="0"/>
              <a:t> MICCAI</a:t>
            </a:r>
            <a:r>
              <a:rPr lang="en-US" dirty="0"/>
              <a:t>, 2015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142D2-ABBB-444B-A659-63700E2D78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01AEA-0A9E-6341-BDBF-D1F3235B7B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97003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Convolutional </a:t>
            </a:r>
            <a:r>
              <a:rPr lang="en-US" sz="3200"/>
              <a:t>neural networks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30</a:t>
            </a:fld>
            <a:endParaRPr lang="nl-NL" altLang="nl-N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846" y="2000250"/>
            <a:ext cx="2424854" cy="3124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63346" y="5320603"/>
            <a:ext cx="2483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</a:rPr>
              <a:t>two sets</a:t>
            </a:r>
            <a:r>
              <a:rPr lang="en-US" b="1" dirty="0">
                <a:solidFill>
                  <a:srgbClr val="000000"/>
                </a:solidFill>
              </a:rPr>
              <a:t> shared weights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6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86250" y="2038803"/>
                <a:ext cx="4046220" cy="123077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 fontScale="85000" lnSpcReduction="10000"/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1,3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0" y="2038803"/>
                <a:ext cx="4046220" cy="12307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90060" y="2979873"/>
                <a:ext cx="4046220" cy="1230779"/>
              </a:xfrm>
              <a:prstGeom prst="rect">
                <a:avLst/>
              </a:prstGeom>
            </p:spPr>
            <p:txBody>
              <a:bodyPr wrap="none" lIns="0" tIns="0" rIns="0" bIns="0" rtlCol="0" anchor="t">
                <a:normAutofit fontScale="85000" lnSpcReduction="10000"/>
              </a:bodyPr>
              <a:lstStyle/>
              <a:p>
                <a:endParaRPr lang="en-US" i="1" dirty="0">
                  <a:solidFill>
                    <a:srgbClr val="0000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2,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mr-IN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EBEC0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EBEC0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EBEC02"/>
                                        </a:solidFill>
                                        <a:latin typeface="Cambria Math" charset="0"/>
                                      </a:rPr>
                                      <m:t>2,3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060" y="2979873"/>
                <a:ext cx="4046220" cy="12307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137660" y="4477435"/>
                <a:ext cx="432054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mr-I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mr-I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BEC0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EBEC02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BEC02"/>
                                      </a:solidFill>
                                      <a:latin typeface="Cambria Math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are convolution kernels. They extract </a:t>
                </a:r>
                <a:r>
                  <a:rPr lang="en-US" u="sng" dirty="0">
                    <a:solidFill>
                      <a:srgbClr val="000000"/>
                    </a:solidFill>
                  </a:rPr>
                  <a:t>features</a:t>
                </a:r>
                <a:r>
                  <a:rPr lang="en-US" dirty="0">
                    <a:solidFill>
                      <a:srgbClr val="000000"/>
                    </a:solidFill>
                  </a:rPr>
                  <a:t>. However, they are not hand-designed features </a:t>
                </a:r>
                <a:r>
                  <a:rPr lang="mr-IN" dirty="0">
                    <a:solidFill>
                      <a:srgbClr val="000000"/>
                    </a:solidFill>
                  </a:rPr>
                  <a:t>–</a:t>
                </a:r>
                <a:r>
                  <a:rPr lang="en-US" dirty="0">
                    <a:solidFill>
                      <a:srgbClr val="000000"/>
                    </a:solidFill>
                  </a:rPr>
                  <a:t> they were </a:t>
                </a:r>
                <a:r>
                  <a:rPr lang="en-US" u="sng" dirty="0">
                    <a:solidFill>
                      <a:srgbClr val="000000"/>
                    </a:solidFill>
                  </a:rPr>
                  <a:t>learned</a:t>
                </a:r>
                <a:r>
                  <a:rPr lang="en-US" dirty="0">
                    <a:solidFill>
                      <a:srgbClr val="000000"/>
                    </a:solidFill>
                  </a:rPr>
                  <a:t> by the neural network.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4477435"/>
                <a:ext cx="4320540" cy="1477328"/>
              </a:xfrm>
              <a:prstGeom prst="rect">
                <a:avLst/>
              </a:prstGeom>
              <a:blipFill rotWithShape="0">
                <a:blip r:embed="rId6"/>
                <a:stretch>
                  <a:fillRect l="-1269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064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Convolutional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8334757" cy="5109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Figures from https://github.com/vdumoulin/conv_arithmetic, https://</a:t>
            </a:r>
            <a:r>
              <a:rPr lang="en-US" dirty="0" err="1"/>
              <a:t>towardsdatascience.com</a:t>
            </a:r>
            <a:r>
              <a:rPr lang="en-US" dirty="0"/>
              <a:t>/@</a:t>
            </a:r>
            <a:r>
              <a:rPr lang="en-US" dirty="0" err="1"/>
              <a:t>aryanmisra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31</a:t>
            </a:fld>
            <a:endParaRPr lang="nl-NL" alt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086FF-35D8-1F42-B72A-1E5EA6B6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" y="2067340"/>
            <a:ext cx="3161252" cy="3594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D7811-EB80-6E41-8F33-328631F80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975" y="2881798"/>
            <a:ext cx="4227443" cy="20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89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Convolutional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2271498" cy="385062"/>
          </a:xfrm>
        </p:spPr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deeplearning.net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32</a:t>
            </a:fld>
            <a:endParaRPr lang="nl-NL" altLang="nl-N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490" y="1988820"/>
            <a:ext cx="1600200" cy="2061710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874" y="2295139"/>
            <a:ext cx="6058061" cy="14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reeform 27"/>
          <p:cNvSpPr/>
          <p:nvPr/>
        </p:nvSpPr>
        <p:spPr>
          <a:xfrm>
            <a:off x="1771650" y="3360420"/>
            <a:ext cx="3931920" cy="701540"/>
          </a:xfrm>
          <a:custGeom>
            <a:avLst/>
            <a:gdLst>
              <a:gd name="connsiteX0" fmla="*/ 0 w 4023360"/>
              <a:gd name="connsiteY0" fmla="*/ 674370 h 1090631"/>
              <a:gd name="connsiteX1" fmla="*/ 2183130 w 4023360"/>
              <a:gd name="connsiteY1" fmla="*/ 1062990 h 1090631"/>
              <a:gd name="connsiteX2" fmla="*/ 4023360 w 4023360"/>
              <a:gd name="connsiteY2" fmla="*/ 0 h 109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3360" h="1090631">
                <a:moveTo>
                  <a:pt x="0" y="674370"/>
                </a:moveTo>
                <a:cubicBezTo>
                  <a:pt x="756285" y="924877"/>
                  <a:pt x="1512570" y="1175385"/>
                  <a:pt x="2183130" y="1062990"/>
                </a:cubicBezTo>
                <a:cubicBezTo>
                  <a:pt x="2853690" y="950595"/>
                  <a:pt x="3680460" y="160020"/>
                  <a:pt x="4023360" y="0"/>
                </a:cubicBezTo>
              </a:path>
            </a:pathLst>
          </a:custGeom>
          <a:noFill/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7084" y="4017879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1D NN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27134" y="3998829"/>
            <a:ext cx="167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2D NN (images)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7209" y="4968925"/>
            <a:ext cx="8026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Because of the weight sharing, convolutional neural networks only make sense for </a:t>
            </a:r>
            <a:r>
              <a:rPr lang="en-US" u="sng" dirty="0">
                <a:solidFill>
                  <a:srgbClr val="000000"/>
                </a:solidFill>
              </a:rPr>
              <a:t>signals</a:t>
            </a:r>
            <a:r>
              <a:rPr lang="en-US" dirty="0">
                <a:solidFill>
                  <a:srgbClr val="000000"/>
                </a:solidFill>
              </a:rPr>
              <a:t> (such as images) as inputs.</a:t>
            </a:r>
          </a:p>
        </p:txBody>
      </p:sp>
    </p:spTree>
    <p:extLst>
      <p:ext uri="{BB962C8B-B14F-4D97-AF65-F5344CB8AC3E}">
        <p14:creationId xmlns:p14="http://schemas.microsoft.com/office/powerpoint/2010/main" val="261704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Convolutional kernels: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33</a:t>
            </a:fld>
            <a:endParaRPr lang="nl-NL" altLang="nl-NL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2320" y="1957515"/>
            <a:ext cx="6058061" cy="14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5267" y="4201667"/>
            <a:ext cx="1646083" cy="164608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972252" y="3201018"/>
            <a:ext cx="714676" cy="18044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376246" y="3201018"/>
            <a:ext cx="242063" cy="8422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04023" y="4424543"/>
            <a:ext cx="22939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these are the weights </a:t>
            </a:r>
          </a:p>
          <a:p>
            <a:r>
              <a:rPr lang="en-US" b="1" dirty="0">
                <a:solidFill>
                  <a:srgbClr val="000000"/>
                </a:solidFill>
              </a:rPr>
              <a:t>(convolution kernels) </a:t>
            </a:r>
          </a:p>
          <a:p>
            <a:r>
              <a:rPr lang="en-US" b="1" dirty="0">
                <a:solidFill>
                  <a:srgbClr val="000000"/>
                </a:solidFill>
              </a:rPr>
              <a:t>that produce the four </a:t>
            </a:r>
          </a:p>
          <a:p>
            <a:r>
              <a:rPr lang="en-US" b="1" dirty="0">
                <a:solidFill>
                  <a:srgbClr val="000000"/>
                </a:solidFill>
              </a:rPr>
              <a:t>feature maps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549689" y="5005494"/>
            <a:ext cx="964846" cy="192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5FCF6C23-00F4-614B-A5EE-DD2412EA1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2271498" cy="385062"/>
          </a:xfrm>
        </p:spPr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deeplearning.net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2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45FA55-5DD1-8E46-A80C-059E1D9CB0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>
                <a:latin typeface="Andale Mono" panose="020B0509000000000004" pitchFamily="49" charset="0"/>
              </a:rPr>
              <a:t>output_size</a:t>
            </a:r>
            <a:r>
              <a:rPr lang="en-US" dirty="0">
                <a:latin typeface="Andale Mono" panose="020B0509000000000004" pitchFamily="49" charset="0"/>
              </a:rPr>
              <a:t> = (</a:t>
            </a:r>
            <a:r>
              <a:rPr lang="en-US" dirty="0" err="1">
                <a:latin typeface="Andale Mono" panose="020B0509000000000004" pitchFamily="49" charset="0"/>
              </a:rPr>
              <a:t>input_size</a:t>
            </a:r>
            <a:r>
              <a:rPr lang="en-US" dirty="0">
                <a:latin typeface="Andale Mono" panose="020B0509000000000004" pitchFamily="49" charset="0"/>
              </a:rPr>
              <a:t> – </a:t>
            </a:r>
            <a:r>
              <a:rPr lang="en-US" dirty="0" err="1">
                <a:latin typeface="Andale Mono" panose="020B0509000000000004" pitchFamily="49" charset="0"/>
              </a:rPr>
              <a:t>kernel_size</a:t>
            </a:r>
            <a:r>
              <a:rPr lang="en-US" dirty="0">
                <a:latin typeface="Andale Mono" panose="020B0509000000000004" pitchFamily="49" charset="0"/>
              </a:rPr>
              <a:t> + 2*padding)/stride + 1</a:t>
            </a:r>
          </a:p>
          <a:p>
            <a:pPr marL="0" indent="0" algn="ctr">
              <a:buNone/>
            </a:pPr>
            <a:endParaRPr lang="en-US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output_size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spatial extent of the input image/feature maps</a:t>
            </a: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input_size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spatial extent of the output feature maps</a:t>
            </a:r>
          </a:p>
          <a:p>
            <a:pPr marL="0" indent="0">
              <a:buNone/>
            </a:pPr>
            <a:r>
              <a:rPr lang="en-US" sz="1800" dirty="0" err="1">
                <a:latin typeface="Andale Mono" panose="020B0509000000000004" pitchFamily="49" charset="0"/>
              </a:rPr>
              <a:t>kernel_zie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spatial extent of the kernel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padding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padding of the input image/feature maps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stride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– “step” for applying the convolution</a:t>
            </a:r>
          </a:p>
          <a:p>
            <a:pPr marL="0" indent="0">
              <a:buNone/>
            </a:pPr>
            <a:endParaRPr lang="en-US" sz="1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Note that for 2×2 max pooling: </a:t>
            </a:r>
            <a:r>
              <a:rPr lang="en-US" sz="1800" dirty="0" err="1">
                <a:latin typeface="Andale Mono" panose="020B0509000000000004" pitchFamily="49" charset="0"/>
                <a:cs typeface="Arial" panose="020B0604020202020204" pitchFamily="34" charset="0"/>
              </a:rPr>
              <a:t>kernel_size</a:t>
            </a:r>
            <a:r>
              <a:rPr lang="en-US" sz="1800" dirty="0">
                <a:latin typeface="Andale Mono" panose="020B0509000000000004" pitchFamily="49" charset="0"/>
                <a:cs typeface="Arial" panose="020B0604020202020204" pitchFamily="34" charset="0"/>
              </a:rPr>
              <a:t> = 2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latin typeface="Andale Mono" panose="020B0509000000000004" pitchFamily="49" charset="0"/>
                <a:cs typeface="Arial" panose="020B0604020202020204" pitchFamily="34" charset="0"/>
              </a:rPr>
              <a:t>stride = 2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4C8F2-33D0-8746-B9C4-A86277E80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76B6B-07F5-0346-8694-373322127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711202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ctrTitle"/>
          </p:nvPr>
        </p:nvSpPr>
        <p:spPr bwMode="auto">
          <a:xfrm>
            <a:off x="276225" y="1622425"/>
            <a:ext cx="3592513" cy="19637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Training </a:t>
            </a:r>
            <a:r>
              <a:rPr lang="nl-NL" altLang="nl-NL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deep</a:t>
            </a: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 </a:t>
            </a:r>
            <a:r>
              <a:rPr lang="nl-NL" altLang="nl-NL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neural</a:t>
            </a: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 </a:t>
            </a:r>
            <a:r>
              <a:rPr lang="nl-NL" altLang="nl-NL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networks</a:t>
            </a:r>
            <a:endParaRPr lang="nl-NL" altLang="nl-NL" dirty="0">
              <a:latin typeface="Arial" panose="020B0604020202020204" pitchFamily="34" charset="0"/>
              <a:ea typeface="ヒラギノ角ゴ Pro W3" pitchFamily="124" charset="-128"/>
              <a:cs typeface="Arial" panose="020B0604020202020204" pitchFamily="34" charset="0"/>
            </a:endParaRPr>
          </a:p>
        </p:txBody>
      </p:sp>
      <p:sp>
        <p:nvSpPr>
          <p:cNvPr id="15363" name="Subtitel 2"/>
          <p:cNvSpPr>
            <a:spLocks noGrp="1"/>
          </p:cNvSpPr>
          <p:nvPr>
            <p:ph type="subTitle" idx="1"/>
          </p:nvPr>
        </p:nvSpPr>
        <p:spPr bwMode="auto">
          <a:xfrm>
            <a:off x="276225" y="3678238"/>
            <a:ext cx="3149600" cy="27051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Mitko Veta</a:t>
            </a:r>
            <a:br>
              <a:rPr lang="nl-NL" altLang="nl-NL" dirty="0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</a:br>
            <a:r>
              <a:rPr lang="nl-NL" altLang="nl-NL" b="0" dirty="0" err="1"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rPr>
              <a:t>M.Veta@tue.nl</a:t>
            </a:r>
            <a:endParaRPr lang="nl-NL" altLang="nl-NL" b="0" dirty="0">
              <a:latin typeface="Arial" panose="020B0604020202020204" pitchFamily="34" charset="0"/>
              <a:ea typeface="ヒラギノ角ゴ Pro W3" pitchFamily="124" charset="-128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9818" y="637309"/>
            <a:ext cx="9144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11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 from </a:t>
            </a:r>
            <a:r>
              <a:rPr lang="en-US" dirty="0" err="1"/>
              <a:t>volkskrant.nl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36</a:t>
            </a:fld>
            <a:endParaRPr lang="nl-NL" altLang="nl-NL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981" y="848946"/>
            <a:ext cx="4672344" cy="5194300"/>
          </a:xfrm>
        </p:spPr>
      </p:pic>
      <p:cxnSp>
        <p:nvCxnSpPr>
          <p:cNvPr id="8" name="Straight Connector 7"/>
          <p:cNvCxnSpPr/>
          <p:nvPr/>
        </p:nvCxnSpPr>
        <p:spPr>
          <a:xfrm flipV="1">
            <a:off x="3882680" y="5753686"/>
            <a:ext cx="2011680" cy="14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34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37</a:t>
            </a:fld>
            <a:endParaRPr lang="nl-NL" alt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31BE0-2670-C849-9378-DC26316EF0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437" y="2009787"/>
            <a:ext cx="6174444" cy="4106005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0396429-892D-704E-9D50-8256CFF9A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2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Gradient descent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2881097" cy="385061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deeplearningbook.org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38</a:t>
            </a:fld>
            <a:endParaRPr lang="nl-NL" altLang="nl-NL"/>
          </a:p>
        </p:txBody>
      </p:sp>
      <p:grpSp>
        <p:nvGrpSpPr>
          <p:cNvPr id="5" name="Group 4"/>
          <p:cNvGrpSpPr/>
          <p:nvPr/>
        </p:nvGrpSpPr>
        <p:grpSpPr>
          <a:xfrm>
            <a:off x="4659869" y="2429518"/>
            <a:ext cx="3330965" cy="3290759"/>
            <a:chOff x="2606864" y="1357924"/>
            <a:chExt cx="3330965" cy="32907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8229" y="1357924"/>
              <a:ext cx="3149600" cy="2946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285929" y="4279351"/>
                  <a:ext cx="5018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29" y="4279351"/>
                  <a:ext cx="50180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606864" y="2550195"/>
                  <a:ext cx="5071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864" y="2550195"/>
                  <a:ext cx="50712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243093" y="2483152"/>
            <a:ext cx="2932192" cy="31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43409" y="1129719"/>
                <a:ext cx="5563615" cy="5194127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Gradient descent 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Initialize the parameters 𝛉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While some stopping criterion is not met, repeat: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3200" b="1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Update the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←</m:t>
                        </m:r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ϵ</m:t>
                        </m:r>
                        <m:r>
                          <a:rPr lang="en-US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3409" y="1129719"/>
                <a:ext cx="5563615" cy="5194127"/>
              </a:xfrm>
              <a:blipFill rotWithShape="0">
                <a:blip r:embed="rId3"/>
                <a:stretch>
                  <a:fillRect l="-2519" r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39</a:t>
            </a:fld>
            <a:endParaRPr lang="nl-NL" altLang="nl-NL"/>
          </a:p>
        </p:txBody>
      </p:sp>
      <p:grpSp>
        <p:nvGrpSpPr>
          <p:cNvPr id="17" name="Group 16"/>
          <p:cNvGrpSpPr/>
          <p:nvPr/>
        </p:nvGrpSpPr>
        <p:grpSpPr>
          <a:xfrm>
            <a:off x="5757149" y="2264926"/>
            <a:ext cx="3330965" cy="3290759"/>
            <a:chOff x="2606864" y="1357924"/>
            <a:chExt cx="3330965" cy="329075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8229" y="1357924"/>
              <a:ext cx="3149600" cy="2946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285929" y="4279351"/>
                  <a:ext cx="5018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929" y="4279351"/>
                  <a:ext cx="50180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606864" y="2550195"/>
                  <a:ext cx="5071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864" y="2550195"/>
                  <a:ext cx="50712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A3028443-9B3B-764D-A8CA-55BCC1550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8" y="6472938"/>
            <a:ext cx="2271498" cy="385062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deeplearningbook.org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 which is actually a classification method</a:t>
            </a:r>
          </a:p>
        </p:txBody>
      </p:sp>
    </p:spTree>
    <p:extLst>
      <p:ext uri="{BB962C8B-B14F-4D97-AF65-F5344CB8AC3E}">
        <p14:creationId xmlns:p14="http://schemas.microsoft.com/office/powerpoint/2010/main" val="319819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</m:oMath>
                </a14:m>
                <a:r>
                  <a:rPr lang="en-US" sz="3200" dirty="0"/>
                  <a:t> is the learning rate (”step size”).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t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40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810" y="2346973"/>
            <a:ext cx="7010400" cy="2590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1731" y="5168250"/>
            <a:ext cx="976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Too low.</a:t>
            </a:r>
          </a:p>
        </p:txBody>
      </p:sp>
      <p:sp>
        <p:nvSpPr>
          <p:cNvPr id="7" name="Rectangle 6"/>
          <p:cNvSpPr/>
          <p:nvPr/>
        </p:nvSpPr>
        <p:spPr>
          <a:xfrm>
            <a:off x="5918849" y="5179970"/>
            <a:ext cx="105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Too high.</a:t>
            </a:r>
          </a:p>
        </p:txBody>
      </p:sp>
    </p:spTree>
    <p:extLst>
      <p:ext uri="{BB962C8B-B14F-4D97-AF65-F5344CB8AC3E}">
        <p14:creationId xmlns:p14="http://schemas.microsoft.com/office/powerpoint/2010/main" val="2989252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When the number of samples </a:t>
                </a:r>
                <a:r>
                  <a:rPr lang="en-US" sz="3200" i="1" dirty="0"/>
                  <a:t>m</a:t>
                </a:r>
                <a:r>
                  <a:rPr lang="en-US" sz="3200" dirty="0"/>
                  <a:t> is very large,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3200" dirty="0"/>
                  <a:t> is very </a:t>
                </a:r>
                <a:r>
                  <a:rPr lang="en-US" sz="3200" u="sng" dirty="0"/>
                  <a:t>expensive to compute</a:t>
                </a:r>
                <a:r>
                  <a:rPr lang="en-US" sz="3200" dirty="0"/>
                  <a:t>.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/>
                  <a:t>Solution: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3200" dirty="0"/>
                  <a:t> with a </a:t>
                </a:r>
                <a:r>
                  <a:rPr lang="en-US" sz="3200" u="sng" dirty="0"/>
                  <a:t>smaller number of samples</a:t>
                </a:r>
                <a:r>
                  <a:rPr lang="en-US" sz="3200" dirty="0"/>
                  <a:t> </a:t>
                </a:r>
                <a:r>
                  <a:rPr lang="en-US" sz="3200" i="1" dirty="0"/>
                  <a:t>m’</a:t>
                </a:r>
                <a:r>
                  <a:rPr lang="en-US" sz="3200" dirty="0"/>
                  <a:t> &lt;&lt; </a:t>
                </a:r>
                <a:r>
                  <a:rPr lang="en-US" sz="3200" i="1" dirty="0"/>
                  <a:t>m.</a:t>
                </a:r>
              </a:p>
              <a:p>
                <a:pPr marL="0" indent="0" algn="ctr">
                  <a:buNone/>
                </a:pPr>
                <a:endParaRPr lang="en-US" sz="3200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is-I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32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i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48" t="-1526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72672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u="sng" dirty="0"/>
                  <a:t>Stochastic</a:t>
                </a:r>
                <a:r>
                  <a:rPr lang="en-US" sz="3200" dirty="0"/>
                  <a:t> gradient descent 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Initialize the parameters 𝛉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While some stopping criterion is not met, repeat: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Sample a </a:t>
                </a:r>
                <a:r>
                  <a:rPr lang="en-US" sz="3200" u="sng" dirty="0"/>
                  <a:t>mini-batch</a:t>
                </a:r>
                <a:r>
                  <a:rPr lang="en-US" sz="3200" dirty="0"/>
                  <a:t> of size </a:t>
                </a:r>
                <a:r>
                  <a:rPr lang="en-US" sz="3200" i="1" dirty="0"/>
                  <a:t>m’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Compute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is-I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32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𝛉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32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Update the parameters: </a:t>
                </a:r>
                <a14:m>
                  <m:oMath xmlns:m="http://schemas.openxmlformats.org/officeDocument/2006/math">
                    <m:r>
                      <a:rPr lang="en-US" sz="3200" b="1">
                        <a:latin typeface="Cambria Math" charset="0"/>
                        <a:ea typeface="Cambria Math" charset="0"/>
                        <a:cs typeface="Cambria Math" charset="0"/>
                      </a:rPr>
                      <m:t>𝛉</m:t>
                    </m:r>
                    <m:r>
                      <a:rPr lang="en-US" sz="3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sz="3200" b="1">
                        <a:latin typeface="Cambria Math" charset="0"/>
                        <a:ea typeface="Cambria Math" charset="0"/>
                        <a:cs typeface="Cambria Math" charset="0"/>
                      </a:rPr>
                      <m:t>𝛉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3200" i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m:rPr>
                        <m:sty m:val="p"/>
                      </m:rPr>
                      <a:rPr lang="en-US" sz="3200">
                        <a:latin typeface="Cambria Math" charset="0"/>
                        <a:ea typeface="Cambria Math" charset="0"/>
                        <a:cs typeface="Cambria Math" charset="0"/>
                      </a:rPr>
                      <m:t>g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699" t="-1526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70988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43409" y="1143787"/>
                <a:ext cx="8250257" cy="5194127"/>
              </a:xfrm>
            </p:spPr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SGD with momentum: 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υ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l-GR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υ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i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ϵ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g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r>
                        <a:rPr lang="en-US" sz="3200" b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υ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3409" y="1143787"/>
                <a:ext cx="8250257" cy="5194127"/>
              </a:xfrm>
              <a:blipFill rotWithShape="0">
                <a:blip r:embed="rId3"/>
                <a:stretch>
                  <a:fillRect t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43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333" y="3529834"/>
            <a:ext cx="3608828" cy="24864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0736" y="5270081"/>
            <a:ext cx="180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with momentum</a:t>
            </a:r>
          </a:p>
        </p:txBody>
      </p:sp>
      <p:sp>
        <p:nvSpPr>
          <p:cNvPr id="7" name="Rectangle 6"/>
          <p:cNvSpPr/>
          <p:nvPr/>
        </p:nvSpPr>
        <p:spPr>
          <a:xfrm>
            <a:off x="1700211" y="4057916"/>
            <a:ext cx="208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without momentum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83987" y="4242582"/>
            <a:ext cx="680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81641" y="5520397"/>
            <a:ext cx="180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70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Other algorithms: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 err="1"/>
              <a:t>Nesterov</a:t>
            </a:r>
            <a:r>
              <a:rPr lang="en-US" sz="3200" dirty="0"/>
              <a:t> momentum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Adaptive learning rates: </a:t>
            </a:r>
            <a:r>
              <a:rPr lang="en-US" sz="3200" dirty="0" err="1"/>
              <a:t>AdaGrad</a:t>
            </a:r>
            <a:r>
              <a:rPr lang="en-US" sz="3200" dirty="0"/>
              <a:t>, </a:t>
            </a:r>
            <a:r>
              <a:rPr lang="en-US" sz="3200" dirty="0" err="1"/>
              <a:t>RMSProp</a:t>
            </a:r>
            <a:r>
              <a:rPr lang="en-US" sz="3200" dirty="0"/>
              <a:t>, Adam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Approximate second-order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55155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52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Loss 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9"/>
            <a:ext cx="2379073" cy="281874"/>
          </a:xfrm>
        </p:spPr>
        <p:txBody>
          <a:bodyPr>
            <a:norm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deeplearning.net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46</a:t>
            </a:fld>
            <a:endParaRPr lang="nl-NL" altLang="nl-NL"/>
          </a:p>
        </p:txBody>
      </p:sp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818" y="2773680"/>
            <a:ext cx="6367144" cy="14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15520" y="2602816"/>
            <a:ext cx="1203219" cy="170875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65344" y="2602812"/>
            <a:ext cx="5127916" cy="170875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248" y="4406341"/>
                <a:ext cx="58298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8" y="4406341"/>
                <a:ext cx="582980" cy="3879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844389" y="4406341"/>
                <a:ext cx="113184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389" y="4406341"/>
                <a:ext cx="1131848" cy="387927"/>
              </a:xfrm>
              <a:prstGeom prst="rect">
                <a:avLst/>
              </a:prstGeom>
              <a:blipFill rotWithShape="0">
                <a:blip r:embed="rId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flipH="1">
            <a:off x="7813003" y="2602808"/>
            <a:ext cx="457962" cy="170875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24246" y="5026829"/>
                <a:ext cx="589969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6" y="5026829"/>
                <a:ext cx="589969" cy="387927"/>
              </a:xfrm>
              <a:prstGeom prst="rect">
                <a:avLst/>
              </a:prstGeom>
              <a:blipFill rotWithShape="0"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 rot="5400000">
                <a:off x="7270514" y="3264004"/>
                <a:ext cx="1570173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270514" y="3264004"/>
                <a:ext cx="1570173" cy="387927"/>
              </a:xfrm>
              <a:prstGeom prst="rect">
                <a:avLst/>
              </a:prstGeom>
              <a:blipFill rotWithShape="0">
                <a:blip r:embed="rId7"/>
                <a:stretch>
                  <a:fillRect l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/>
          <p:cNvCxnSpPr/>
          <p:nvPr/>
        </p:nvCxnSpPr>
        <p:spPr>
          <a:xfrm flipV="1">
            <a:off x="2103329" y="4409530"/>
            <a:ext cx="5927769" cy="833034"/>
          </a:xfrm>
          <a:prstGeom prst="curved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2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5" grpId="0"/>
      <p:bldP spid="15" grpId="0"/>
      <p:bldP spid="16" grpId="0" animBg="1"/>
      <p:bldP spid="17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Even for a small neural network, computing the derivative </a:t>
            </a:r>
            <a:r>
              <a:rPr lang="en-US" sz="3200" dirty="0" err="1"/>
              <a:t>w.r.t</a:t>
            </a:r>
            <a:r>
              <a:rPr lang="en-US" sz="3200" dirty="0"/>
              <a:t>. every parameter involves evaluation of “lengthy” mathematical expressions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47</a:t>
            </a:fld>
            <a:endParaRPr lang="nl-NL" altLang="nl-NL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033" y="3585416"/>
            <a:ext cx="7155784" cy="20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3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3200" dirty="0"/>
              <a:t>For very deep networks, the straightforward approach becomes prohibitively expensive. 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We need a “smarter” way of computing the gradient </a:t>
            </a:r>
            <a:r>
              <a:rPr lang="en-US" sz="3200" dirty="0" err="1"/>
              <a:t>w.r.t</a:t>
            </a:r>
            <a:r>
              <a:rPr lang="en-US" sz="3200" dirty="0"/>
              <a:t>. every parameter.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This “smarter” algorithm is called </a:t>
            </a:r>
            <a:r>
              <a:rPr lang="en-US" sz="3200" u="sng" dirty="0"/>
              <a:t>back-propagation</a:t>
            </a:r>
            <a:r>
              <a:rPr lang="en-US" sz="3200" dirty="0"/>
              <a:t>. It is just the </a:t>
            </a:r>
            <a:r>
              <a:rPr lang="en-US" sz="3200" u="sng" dirty="0"/>
              <a:t>chain rule of differentiation</a:t>
            </a:r>
            <a:r>
              <a:rPr lang="en-US" sz="3200" dirty="0"/>
              <a:t> applied to neural network layers.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478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Chain rule of differentiation: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𝑧</m:t>
                    </m:r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200" dirty="0"/>
                  <a:t> </a:t>
                </a:r>
                <a:endParaRPr lang="en-US" sz="3200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b="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pPr marL="0" indent="0" algn="ctr">
                  <a:buNone/>
                </a:pPr>
                <a:endParaRPr lang="en-US" sz="3200" b="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𝑑𝑧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𝑑𝑧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927" b="-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49</a:t>
            </a:fld>
            <a:endParaRPr lang="nl-NL" altLang="nl-NL"/>
          </a:p>
        </p:txBody>
      </p:sp>
      <p:sp>
        <p:nvSpPr>
          <p:cNvPr id="5" name="Oval 4"/>
          <p:cNvSpPr/>
          <p:nvPr/>
        </p:nvSpPr>
        <p:spPr>
          <a:xfrm>
            <a:off x="696538" y="4015751"/>
            <a:ext cx="762000" cy="762000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85018" y="4018634"/>
            <a:ext cx="762000" cy="762000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8582" y="3934814"/>
            <a:ext cx="1952613" cy="929640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6142" y="3934814"/>
            <a:ext cx="1952613" cy="929640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82807" y="4154008"/>
                <a:ext cx="4079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07" y="4154008"/>
                <a:ext cx="40799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67767" y="4184488"/>
                <a:ext cx="74090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(∙)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67" y="4184488"/>
                <a:ext cx="740908" cy="430887"/>
              </a:xfrm>
              <a:prstGeom prst="rect">
                <a:avLst/>
              </a:prstGeom>
              <a:blipFill rotWithShape="0">
                <a:blip r:embed="rId5"/>
                <a:stretch>
                  <a:fillRect r="-1653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11994" y="4168950"/>
                <a:ext cx="74090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(∙)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94" y="4168950"/>
                <a:ext cx="740908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764607" y="4168950"/>
                <a:ext cx="3898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607" y="4168950"/>
                <a:ext cx="38985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5" idx="6"/>
            <a:endCxn id="7" idx="1"/>
          </p:cNvCxnSpPr>
          <p:nvPr/>
        </p:nvCxnSpPr>
        <p:spPr>
          <a:xfrm>
            <a:off x="1458538" y="4396751"/>
            <a:ext cx="410044" cy="288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3821195" y="4399634"/>
            <a:ext cx="1384947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6" idx="2"/>
          </p:cNvCxnSpPr>
          <p:nvPr/>
        </p:nvCxnSpPr>
        <p:spPr>
          <a:xfrm>
            <a:off x="7158755" y="4399634"/>
            <a:ext cx="426263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298671" y="3833439"/>
                <a:ext cx="40799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71" y="3833439"/>
                <a:ext cx="407997" cy="430887"/>
              </a:xfrm>
              <a:prstGeom prst="rect">
                <a:avLst/>
              </a:prstGeom>
              <a:blipFill rotWithShape="0">
                <a:blip r:embed="rId8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98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/>
                  <a:t>Assume we have a </a:t>
                </a:r>
                <a:r>
                  <a:rPr lang="en-US" sz="2800" u="sng" dirty="0"/>
                  <a:t>binary</a:t>
                </a:r>
                <a:r>
                  <a:rPr lang="en-US" sz="2800" dirty="0"/>
                  <a:t> classification problem (two classes/categories):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𝑦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We want to predict the conditional probability distribution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25181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70" y="451945"/>
            <a:ext cx="2709751" cy="6099124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50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 marL="0" indent="0" algn="ctr">
                  <a:buFont typeface="Arial" charset="0"/>
                  <a:buNone/>
                </a:pPr>
                <a:endParaRPr lang="en-US" sz="2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latin typeface="Cambria Math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(…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1" i="0" smtClean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6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70" y="451945"/>
            <a:ext cx="2709751" cy="6099124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51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2833181" y="1129719"/>
                <a:ext cx="5771636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181" y="1129719"/>
                <a:ext cx="5771636" cy="51941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/>
          <p:cNvSpPr/>
          <p:nvPr/>
        </p:nvSpPr>
        <p:spPr>
          <a:xfrm>
            <a:off x="587828" y="3433665"/>
            <a:ext cx="1576873" cy="671804"/>
          </a:xfrm>
          <a:custGeom>
            <a:avLst/>
            <a:gdLst>
              <a:gd name="connsiteX0" fmla="*/ 0 w 1480762"/>
              <a:gd name="connsiteY0" fmla="*/ 1604865 h 1604865"/>
              <a:gd name="connsiteX1" fmla="*/ 1334277 w 1480762"/>
              <a:gd name="connsiteY1" fmla="*/ 905069 h 1604865"/>
              <a:gd name="connsiteX2" fmla="*/ 1446244 w 1480762"/>
              <a:gd name="connsiteY2" fmla="*/ 0 h 160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0762" h="1604865">
                <a:moveTo>
                  <a:pt x="0" y="1604865"/>
                </a:moveTo>
                <a:cubicBezTo>
                  <a:pt x="546618" y="1388705"/>
                  <a:pt x="1093236" y="1172546"/>
                  <a:pt x="1334277" y="905069"/>
                </a:cubicBezTo>
                <a:cubicBezTo>
                  <a:pt x="1575318" y="637591"/>
                  <a:pt x="1446244" y="0"/>
                  <a:pt x="1446244" y="0"/>
                </a:cubicBezTo>
              </a:path>
            </a:pathLst>
          </a:custGeom>
          <a:noFill/>
          <a:ln w="381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82012" y="5042695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" charset="0"/>
              </a:rPr>
              <a:t>✓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17896" y="5059179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" charset="0"/>
              </a:rPr>
              <a:t>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70" y="451945"/>
            <a:ext cx="2709751" cy="6099124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52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346253" y="5611503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" charset="0"/>
              </a:rPr>
              <a:t>✓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984917" y="3433665"/>
            <a:ext cx="179784" cy="1071428"/>
          </a:xfrm>
          <a:custGeom>
            <a:avLst/>
            <a:gdLst>
              <a:gd name="connsiteX0" fmla="*/ 0 w 1480762"/>
              <a:gd name="connsiteY0" fmla="*/ 1604865 h 1604865"/>
              <a:gd name="connsiteX1" fmla="*/ 1334277 w 1480762"/>
              <a:gd name="connsiteY1" fmla="*/ 905069 h 1604865"/>
              <a:gd name="connsiteX2" fmla="*/ 1446244 w 1480762"/>
              <a:gd name="connsiteY2" fmla="*/ 0 h 160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0762" h="1604865">
                <a:moveTo>
                  <a:pt x="0" y="1604865"/>
                </a:moveTo>
                <a:cubicBezTo>
                  <a:pt x="546618" y="1388705"/>
                  <a:pt x="1093236" y="1172546"/>
                  <a:pt x="1334277" y="905069"/>
                </a:cubicBezTo>
                <a:cubicBezTo>
                  <a:pt x="1575318" y="637591"/>
                  <a:pt x="1446244" y="0"/>
                  <a:pt x="1446244" y="0"/>
                </a:cubicBezTo>
              </a:path>
            </a:pathLst>
          </a:custGeom>
          <a:noFill/>
          <a:ln w="3810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2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53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1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Forward</a:t>
                </a:r>
                <a:r>
                  <a:rPr lang="en-US" sz="2800" dirty="0"/>
                  <a:t> computation: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𝐡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Backward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computation: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sz="2800"/>
                            <m:t>∂</m:t>
                          </m:r>
                          <m:sSup>
                            <m:sSupPr>
                              <m:ctrlPr>
                                <a:rPr lang="mr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30" y="1129719"/>
                <a:ext cx="5771636" cy="51941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B89769F2-451B-3F40-93C3-FEBCEB5BF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70" y="451945"/>
            <a:ext cx="2709751" cy="6099124"/>
          </a:xfrm>
        </p:spPr>
      </p:pic>
    </p:spTree>
    <p:extLst>
      <p:ext uri="{BB962C8B-B14F-4D97-AF65-F5344CB8AC3E}">
        <p14:creationId xmlns:p14="http://schemas.microsoft.com/office/powerpoint/2010/main" val="3866918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54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1"/>
              <p:cNvSpPr txBox="1">
                <a:spLocks/>
              </p:cNvSpPr>
              <p:nvPr/>
            </p:nvSpPr>
            <p:spPr>
              <a:xfrm>
                <a:off x="3491700" y="876501"/>
                <a:ext cx="5101965" cy="519412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ヒラギノ角ゴ Pro W3" charset="0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b="1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Forward</a:t>
                </a:r>
                <a:r>
                  <a:rPr lang="en-US" sz="2800" dirty="0"/>
                  <a:t> computation: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For every layer: given the input, </a:t>
                </a:r>
                <a:r>
                  <a:rPr lang="en-US" sz="2800" u="sng" dirty="0"/>
                  <a:t>compute the output</a:t>
                </a:r>
                <a:r>
                  <a:rPr lang="en-US" sz="2800" dirty="0"/>
                  <a:t>.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Backward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computation:</a:t>
                </a:r>
              </a:p>
              <a:p>
                <a:pPr marL="0" indent="0" algn="ctr">
                  <a:buNone/>
                </a:pPr>
                <a:r>
                  <a:rPr lang="en-US" sz="2800" dirty="0"/>
                  <a:t>For every layer: given the input and the “gradient term” passed from the layer above compute (1) </a:t>
                </a:r>
                <a:r>
                  <a:rPr lang="en-US" sz="2800" u="sng" dirty="0"/>
                  <a:t>the derivative of the loss </a:t>
                </a:r>
                <a:r>
                  <a:rPr lang="en-US" sz="2800" u="sng" dirty="0" err="1"/>
                  <a:t>w.r.t</a:t>
                </a:r>
                <a:r>
                  <a:rPr lang="en-US" sz="2800" u="sng" dirty="0"/>
                  <a:t>. the layer parameters</a:t>
                </a:r>
                <a:r>
                  <a:rPr lang="en-US" sz="2800" dirty="0"/>
                  <a:t> and (2) </a:t>
                </a:r>
                <a:r>
                  <a:rPr lang="en-US" sz="2800" u="sng" dirty="0"/>
                  <a:t>the gradient term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mr-I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𝜹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latin typeface="Cambria Math" charset="0"/>
                          </a:rPr>
                          <m:t>𝑙</m:t>
                        </m:r>
                        <m:r>
                          <a:rPr lang="en-US" sz="28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3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00" y="876501"/>
                <a:ext cx="5101965" cy="5194127"/>
              </a:xfrm>
              <a:prstGeom prst="rect">
                <a:avLst/>
              </a:prstGeom>
              <a:blipFill rotWithShape="0">
                <a:blip r:embed="rId4"/>
                <a:stretch>
                  <a:fillRect l="-2151" t="-822" r="-4062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2595CF47-3917-F04F-B73E-2DFB439144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70" y="451945"/>
            <a:ext cx="2709751" cy="6099124"/>
          </a:xfrm>
        </p:spPr>
      </p:pic>
    </p:spTree>
    <p:extLst>
      <p:ext uri="{BB962C8B-B14F-4D97-AF65-F5344CB8AC3E}">
        <p14:creationId xmlns:p14="http://schemas.microsoft.com/office/powerpoint/2010/main" val="1672953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regularization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8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Regularization is any modification to a learning algorithm intended to reduce its generalization error but not its training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56</a:t>
            </a:fld>
            <a:endParaRPr lang="nl-NL" alt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599B6D-D655-C346-857C-A5BD8751AE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781" y="2992582"/>
            <a:ext cx="6053511" cy="3093344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1F002CC0-A977-C346-805A-BF970301FF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02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1063" y="3325092"/>
            <a:ext cx="8571991" cy="2625435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1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λΩ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b="1">
                        <a:latin typeface="Cambria Math" charset="0"/>
                        <a:ea typeface="Cambria Math" charset="0"/>
                        <a:cs typeface="Cambria Math" charset="0"/>
                      </a:rPr>
                      <m:t>𝛉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L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regularization: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</m:oMath>
                </a14:m>
                <a:endParaRPr lang="en-US" sz="2800" b="1" dirty="0"/>
              </a:p>
              <a:p>
                <a:pPr marL="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t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57</a:t>
            </a:fld>
            <a:endParaRPr lang="nl-NL" altLang="nl-NL"/>
          </a:p>
        </p:txBody>
      </p:sp>
      <p:sp>
        <p:nvSpPr>
          <p:cNvPr id="5" name="Oval 4"/>
          <p:cNvSpPr/>
          <p:nvPr/>
        </p:nvSpPr>
        <p:spPr>
          <a:xfrm>
            <a:off x="2632359" y="3463636"/>
            <a:ext cx="5638801" cy="231370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04505" y="4100946"/>
            <a:ext cx="2570984" cy="105492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55650" y="44219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/>
              <a:t>linear functions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17843" y="442196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preferred linear </a:t>
            </a:r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723426" y="440811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dirty="0"/>
              <a:t>polynomial functions</a:t>
            </a:r>
          </a:p>
        </p:txBody>
      </p:sp>
    </p:spTree>
    <p:extLst>
      <p:ext uri="{BB962C8B-B14F-4D97-AF65-F5344CB8AC3E}">
        <p14:creationId xmlns:p14="http://schemas.microsoft.com/office/powerpoint/2010/main" val="39595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Best way to achieve better regularization: train with more data.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What if we cannot get more data?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We “fake” some.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3784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Data augmentation: create new, </a:t>
            </a:r>
            <a:r>
              <a:rPr lang="en-US" sz="3200" u="sng" dirty="0"/>
              <a:t>plausible</a:t>
            </a:r>
            <a:r>
              <a:rPr lang="en-US" sz="3200" dirty="0"/>
              <a:t> examples by transforming existing examples.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59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58" y="3018301"/>
            <a:ext cx="2880796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5833" y="3018301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816" y="301830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66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/>
                  <a:t>Note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=0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It is sufficient to define only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  <m:r>
                          <a:rPr lang="en-US" sz="2800" i="1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97475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Which transformations to use? Depends on the problem.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Note that some transformations can change the class of the objects (e.g. rotating an image of the number 6 by 180 degrees).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351401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Transformations to consider: </a:t>
            </a:r>
          </a:p>
          <a:p>
            <a:pPr marL="0" indent="0" algn="ctr">
              <a:buNone/>
            </a:pPr>
            <a:r>
              <a:rPr lang="en-US" sz="3200" dirty="0"/>
              <a:t>rotation, scaling, translation, shear, reflection (affine transformation), elastic transformation, intensity/color shifts, addition of noise etc.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75412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Another option to combat </a:t>
            </a:r>
            <a:r>
              <a:rPr lang="en-US" sz="3200" dirty="0" err="1"/>
              <a:t>overfitting</a:t>
            </a:r>
            <a:r>
              <a:rPr lang="en-US" sz="3200" dirty="0"/>
              <a:t> is </a:t>
            </a:r>
            <a:r>
              <a:rPr lang="en-US" sz="3200" u="sng" dirty="0"/>
              <a:t>model averaging</a:t>
            </a:r>
            <a:r>
              <a:rPr lang="en-US" sz="3200" dirty="0"/>
              <a:t>. 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Train different models with the same training dataset.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Or, train the same models with different variations of the training dataset.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84408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Rationale: different models make different errors.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8" y="6472939"/>
            <a:ext cx="2325285" cy="281874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deeplearningbook.org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63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00" y="2404796"/>
            <a:ext cx="7581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41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 technique called </a:t>
            </a:r>
            <a:r>
              <a:rPr lang="en-US" sz="3200" u="sng" dirty="0"/>
              <a:t>dropout</a:t>
            </a:r>
            <a:r>
              <a:rPr lang="en-US" sz="3200" dirty="0"/>
              <a:t> performs implicit model averaging.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It works by randomly turning off connections in the neural network.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98628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With every forward pass we “sample” a new network architecture.</a:t>
            </a:r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3848182" cy="281874"/>
          </a:xfrm>
        </p:spPr>
        <p:txBody>
          <a:bodyPr/>
          <a:lstStyle/>
          <a:p>
            <a:r>
              <a:rPr lang="en-US" dirty="0"/>
              <a:t>Figure from Srivastava et al. JMLR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65</a:t>
            </a:fld>
            <a:endParaRPr lang="nl-NL" alt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858" y="2694160"/>
            <a:ext cx="579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77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200" dirty="0"/>
              <a:t>Other options: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Use a pre-trained neural network: trained for some </a:t>
            </a:r>
            <a:r>
              <a:rPr lang="en-US" sz="3200" u="sng" dirty="0"/>
              <a:t>other related task</a:t>
            </a:r>
            <a:r>
              <a:rPr lang="en-US" sz="3200" dirty="0"/>
              <a:t>, then fine-tuned for your problem.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Early stopping: </a:t>
            </a:r>
            <a:r>
              <a:rPr lang="en-US" sz="3200" u="sng" dirty="0"/>
              <a:t>monitor the loss</a:t>
            </a:r>
            <a:r>
              <a:rPr lang="en-US" sz="3200" dirty="0"/>
              <a:t> on a validation set: stop the training once it starts increasing.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Adversarial training: train another network in parallel that </a:t>
            </a:r>
            <a:r>
              <a:rPr lang="en-US" sz="3200" u="sng" dirty="0"/>
              <a:t>generates</a:t>
            </a:r>
            <a:r>
              <a:rPr lang="en-US" sz="3200" dirty="0"/>
              <a:t> new samples that try to confuse the first network.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Don not get crazy with the network size: </a:t>
            </a:r>
            <a:r>
              <a:rPr lang="en-US" sz="3200" u="sng" dirty="0"/>
              <a:t>use a smaller network</a:t>
            </a:r>
            <a:r>
              <a:rPr lang="en-US" sz="3200" dirty="0"/>
              <a:t>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57047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considerations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77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training of deep learning models is highly dependent on the initialization.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Different initializations can result in different generalization performances (even with comparable loss on the training set).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771467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Weight (parameter) initialization: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Almost always initialized with small random numbers drawn from Gaussian or uniform distribution.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Two sets of weights in the same layer should not be initialized with the same random values.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69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1122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800" dirty="0"/>
                  <a:t>We can choose:</a:t>
                </a:r>
                <a:endParaRPr lang="en-US" sz="280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800" b="1">
                            <a:latin typeface="Cambria Math" charset="0"/>
                          </a:rPr>
                          <m:t>𝐱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sigm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sz="2800" b="1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t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563" y="2355274"/>
            <a:ext cx="5558882" cy="379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96427" y="5877886"/>
                <a:ext cx="674031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charset="0"/>
                        </a:rPr>
                        <m:t>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427" y="5877886"/>
                <a:ext cx="674031" cy="374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rot="16200000">
                <a:off x="978040" y="3996727"/>
                <a:ext cx="1542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b="1">
                              <a:latin typeface="Cambria Math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78040" y="3996727"/>
                <a:ext cx="1542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/>
          <p:cNvSpPr/>
          <p:nvPr/>
        </p:nvSpPr>
        <p:spPr>
          <a:xfrm>
            <a:off x="6802576" y="2729345"/>
            <a:ext cx="197174" cy="31069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6235932" y="4174372"/>
            <a:ext cx="189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“squashing effect”</a:t>
            </a:r>
          </a:p>
        </p:txBody>
      </p:sp>
    </p:spTree>
    <p:extLst>
      <p:ext uri="{BB962C8B-B14F-4D97-AF65-F5344CB8AC3E}">
        <p14:creationId xmlns:p14="http://schemas.microsoft.com/office/powerpoint/2010/main" val="15859625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There are some heuristics about choosing the scale of the initial values of the weights: Xavier (or </a:t>
            </a:r>
            <a:r>
              <a:rPr lang="en-US" sz="3200" dirty="0" err="1"/>
              <a:t>Glorot</a:t>
            </a:r>
            <a:r>
              <a:rPr lang="en-US" sz="3200" dirty="0"/>
              <a:t>) initialization.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70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8627" y="3123028"/>
            <a:ext cx="4532233" cy="27150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8762" y="5711637"/>
            <a:ext cx="1079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“fan out”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9790" y="5709290"/>
            <a:ext cx="926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“fan in”</a:t>
            </a:r>
          </a:p>
        </p:txBody>
      </p:sp>
    </p:spTree>
    <p:extLst>
      <p:ext uri="{BB962C8B-B14F-4D97-AF65-F5344CB8AC3E}">
        <p14:creationId xmlns:p14="http://schemas.microsoft.com/office/powerpoint/2010/main" val="1516423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training and validation loss curves should be monitored during the training process: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Figure from </a:t>
            </a:r>
            <a:r>
              <a:rPr lang="en-US" dirty="0" err="1"/>
              <a:t>deeplearning.net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71</a:t>
            </a:fld>
            <a:endParaRPr lang="nl-NL" alt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8679" y="2771335"/>
            <a:ext cx="3956042" cy="34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08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Real life loss curves: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72</a:t>
            </a:fld>
            <a:endParaRPr lang="nl-NL" alt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268" y="1986475"/>
            <a:ext cx="54292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98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appearance of the weights (convolution kernels) can be indicative of a problem: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73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870" y="2438405"/>
            <a:ext cx="2984500" cy="300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929" y="2434296"/>
            <a:ext cx="2997200" cy="2971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00871" y="5492976"/>
            <a:ext cx="298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Noisy kernels.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Something went/is wrong.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7653" y="5490628"/>
            <a:ext cx="298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Regular kernels</a:t>
            </a:r>
            <a:r>
              <a:rPr lang="en-US">
                <a:solidFill>
                  <a:srgbClr val="000000"/>
                </a:solidFill>
              </a:rPr>
              <a:t>. 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509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200" dirty="0"/>
              <a:t>Example workflow:</a:t>
            </a:r>
          </a:p>
          <a:p>
            <a:pPr marL="0" indent="0" algn="ctr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Perform a literature survey to identify network architectures and training procedures for similar problems.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Based on your survey, choose an appropriate network architecture.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Implement network and train a model. Constantly monitor the training process (training and validation loss, and filter appearances).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needed, employ a regularization strategy (L</a:t>
            </a:r>
            <a:r>
              <a:rPr lang="en-US" sz="3200" baseline="-25000" dirty="0"/>
              <a:t>2</a:t>
            </a:r>
            <a:r>
              <a:rPr lang="en-US" sz="3200" dirty="0"/>
              <a:t>, dropout, data augmentation) that will improve the generalization. Sometimes a modification of the network architecture will be needed (e.g. change the network size).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you are content with how the training process went, evaluate on the testing set (do this at the very end).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98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U-Net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17000 citations in Google Scholar and counting…</a:t>
            </a:r>
          </a:p>
        </p:txBody>
      </p:sp>
    </p:spTree>
    <p:extLst>
      <p:ext uri="{BB962C8B-B14F-4D97-AF65-F5344CB8AC3E}">
        <p14:creationId xmlns:p14="http://schemas.microsoft.com/office/powerpoint/2010/main" val="2804255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6840CD-35B7-134C-BF01-22B56C4C8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2169742" cy="281874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Ciresan</a:t>
            </a:r>
            <a:r>
              <a:rPr lang="en-US" dirty="0"/>
              <a:t> et al. 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A7203-FBB6-7343-92B4-90B624B58D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76</a:t>
            </a:fld>
            <a:endParaRPr lang="nl-NL" alt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0BFF8-5F65-6F4F-8297-011EF439B4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218" y="2450792"/>
            <a:ext cx="6277869" cy="3692145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359F011-FBA4-F14D-86FA-B947C232B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”sliding window” approach to detection and segmentation of objects in images:</a:t>
            </a:r>
          </a:p>
        </p:txBody>
      </p:sp>
    </p:spTree>
    <p:extLst>
      <p:ext uri="{BB962C8B-B14F-4D97-AF65-F5344CB8AC3E}">
        <p14:creationId xmlns:p14="http://schemas.microsoft.com/office/powerpoint/2010/main" val="3560718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F8F21B-E04B-5A4A-A193-BB7B17BA7A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5A3C4-AB4C-7242-8C0E-3E445424E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77</a:t>
            </a:fld>
            <a:endParaRPr lang="nl-NL" altLang="nl-NL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AD1D63C-57F7-9A41-AC15-F376FE56D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Drawbacks of sliding window: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Inefficient</a:t>
            </a:r>
          </a:p>
          <a:p>
            <a:pPr marL="0" indent="0" algn="ctr">
              <a:buNone/>
            </a:pPr>
            <a:r>
              <a:rPr lang="en-US" sz="3200" dirty="0"/>
              <a:t>Trade-off between localization accuracy and inclusion of contextual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39201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F8F21B-E04B-5A4A-A193-BB7B17BA7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2407248" cy="281874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Ronneberger</a:t>
            </a:r>
            <a:r>
              <a:rPr lang="en-US" dirty="0"/>
              <a:t> et al. 2015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5A3C4-AB4C-7242-8C0E-3E445424E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78</a:t>
            </a:fld>
            <a:endParaRPr lang="nl-NL" altLang="nl-NL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AD1D63C-57F7-9A41-AC15-F376FE56D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U-Net architecture: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DC9E3-6537-F848-90F9-560D685156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415" y="1888179"/>
            <a:ext cx="6195954" cy="4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74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499AE41-B4CB-8848-9624-8712272F9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0973" y="776732"/>
            <a:ext cx="1872753" cy="4307332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2B2F05C-5D59-4740-BE6E-4B1EAC3C18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59F86-3EA6-CC4D-950A-4AB342C31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79</a:t>
            </a:fld>
            <a:endParaRPr lang="nl-NL" altLang="nl-NL"/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3C15AB1-A012-0846-8136-62B7605C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67" y="776732"/>
            <a:ext cx="6660754" cy="33338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400543-16E0-9147-875F-5886A2289A6B}"/>
              </a:ext>
            </a:extLst>
          </p:cNvPr>
          <p:cNvSpPr/>
          <p:nvPr/>
        </p:nvSpPr>
        <p:spPr>
          <a:xfrm>
            <a:off x="0" y="5286554"/>
            <a:ext cx="9143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De Vente, C., Vos, P.,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Hosseinzadeh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Pluim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J. and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Veta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M., 2020. Deep Learning Regression for Prostate Cancer Detection and Grading in Bi-parametric MRI. </a:t>
            </a: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Biomedical Engineering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5404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The parameters </a:t>
            </a:r>
            <a:r>
              <a:rPr lang="en-US" sz="2800" b="1" dirty="0"/>
              <a:t>w</a:t>
            </a:r>
            <a:r>
              <a:rPr lang="en-US" sz="2800" dirty="0"/>
              <a:t> can be determined by maximizing the log-likelihood.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</a:t>
            </a:fld>
            <a:endParaRPr lang="nl-NL" alt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536" y="3664128"/>
                <a:ext cx="8632001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ML</m:t>
                          </m:r>
                        </m:sub>
                      </m:sSub>
                      <m:r>
                        <a:rPr lang="en-US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arg</m:t>
                          </m:r>
                          <m: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</m:e>
                        <m:sub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p>
                              </m:sSup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6" y="3664128"/>
                <a:ext cx="8632001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502854" y="3786986"/>
            <a:ext cx="1867489" cy="545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08815" y="3786986"/>
            <a:ext cx="2155767" cy="545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4937" y="4572680"/>
                <a:ext cx="8632001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ML</m:t>
                          </m:r>
                        </m:sub>
                      </m:sSub>
                      <m:r>
                        <a:rPr lang="en-US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arg</m:t>
                          </m:r>
                          <m: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</m:e>
                        <m:sub>
                          <m:r>
                            <a:rPr lang="en-US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=1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p>
                              </m:sSup>
                              <m:sSup>
                                <m:sSupPr>
                                  <m:ctrlPr>
                                    <a:rPr lang="mr-IN" b="1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=1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>
                                                  <a:latin typeface="Cambria Math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sSup>
                                    <m:sSupPr>
                                      <m:ctrlPr>
                                        <a:rPr lang="mr-IN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7" y="4572680"/>
                <a:ext cx="8632001" cy="848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246185" y="3552086"/>
            <a:ext cx="914400" cy="914400"/>
          </a:xfrm>
          <a:prstGeom prst="rect">
            <a:avLst/>
          </a:prstGeom>
        </p:spPr>
        <p:txBody>
          <a:bodyPr wrap="none" rtlCol="0" anchor="t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39877" y="3083600"/>
                <a:ext cx="2864246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b="1">
                            <a:latin typeface="Cambria Math" charset="0"/>
                          </a:rPr>
                          <m:t>𝐱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𝛉</m:t>
                        </m:r>
                      </m:e>
                    </m:d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sigm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b="1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77" y="3083600"/>
                <a:ext cx="2864246" cy="374270"/>
              </a:xfrm>
              <a:prstGeom prst="rect">
                <a:avLst/>
              </a:prstGeom>
              <a:blipFill rotWithShape="0">
                <a:blip r:embed="rId5"/>
                <a:stretch>
                  <a:fillRect t="-8197" r="-1489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2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37F8A-1A47-6242-B93D-346F9F0707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19867" y="848870"/>
            <a:ext cx="4967390" cy="4100068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2B2F05C-5D59-4740-BE6E-4B1EAC3C18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59F86-3EA6-CC4D-950A-4AB342C31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80</a:t>
            </a:fld>
            <a:endParaRPr lang="nl-NL" alt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C9B92-9417-CD4E-8F6C-3F14990112D7}"/>
              </a:ext>
            </a:extLst>
          </p:cNvPr>
          <p:cNvSpPr/>
          <p:nvPr/>
        </p:nvSpPr>
        <p:spPr>
          <a:xfrm>
            <a:off x="0" y="500584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van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Zon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Stathonikos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N.,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Blokx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W.A.,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Komina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S., Maas, S.L.,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Pluim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J.P., van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Diest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P.J. and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Veta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M., 2020, April. Segmentation and Classification of Melanoma and Nevus in Whole Slide Images. In </a:t>
            </a: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2020 IEEE 17th International Symposium on Biomedical Imaging (ISBI)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(pp. 263-266). IEEE.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997832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photo, different, looking, colorful&#10;&#10;Description automatically generated">
            <a:extLst>
              <a:ext uri="{FF2B5EF4-FFF2-40B4-BE49-F238E27FC236}">
                <a16:creationId xmlns:a16="http://schemas.microsoft.com/office/drawing/2014/main" id="{4CF2AF05-A869-164F-9090-A7FAE221E8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6881" y="1131151"/>
            <a:ext cx="8250238" cy="3949014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2B2F05C-5D59-4740-BE6E-4B1EAC3C18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59F86-3EA6-CC4D-950A-4AB342C31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81</a:t>
            </a:fld>
            <a:endParaRPr lang="nl-NL" alt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7D41A-61F6-FD45-B90A-929F639C49A7}"/>
              </a:ext>
            </a:extLst>
          </p:cNvPr>
          <p:cNvSpPr/>
          <p:nvPr/>
        </p:nvSpPr>
        <p:spPr>
          <a:xfrm>
            <a:off x="0" y="527640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Hesse, L.S.,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Kuling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G.,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Veta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M. and Martel, A., 2020. Intensity augmentation to improve generalizability of breast segmentation across different MRI scan protocols. </a:t>
            </a:r>
            <a:r>
              <a:rPr lang="en-GB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Biomedical Engineering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38187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with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Keras</a:t>
            </a:r>
            <a:r>
              <a:rPr lang="en-US" dirty="0"/>
              <a:t> API documentation at </a:t>
            </a:r>
            <a:r>
              <a:rPr lang="en-US" dirty="0" err="1"/>
              <a:t>keras.io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824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 err="1"/>
              <a:t>Keras</a:t>
            </a:r>
            <a:r>
              <a:rPr lang="en-US" sz="2200" dirty="0"/>
              <a:t> is a high-level neural networks API, written in Python and capable of running on top of TensorFlow, CNTK, or Theano.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83</a:t>
            </a:fld>
            <a:endParaRPr lang="nl-NL" alt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76330-D17F-CD41-8FD2-FC3CA3A2E470}"/>
              </a:ext>
            </a:extLst>
          </p:cNvPr>
          <p:cNvSpPr/>
          <p:nvPr/>
        </p:nvSpPr>
        <p:spPr>
          <a:xfrm>
            <a:off x="2228852" y="2671758"/>
            <a:ext cx="4186237" cy="95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Keras</a:t>
            </a:r>
            <a:r>
              <a:rPr lang="en-US" dirty="0"/>
              <a:t>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81DA7-16FC-3C45-9720-23E48821FE32}"/>
              </a:ext>
            </a:extLst>
          </p:cNvPr>
          <p:cNvSpPr/>
          <p:nvPr/>
        </p:nvSpPr>
        <p:spPr>
          <a:xfrm>
            <a:off x="2228851" y="3778113"/>
            <a:ext cx="4186237" cy="95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FAA63E-B4EA-464B-B167-9D8FED01F744}"/>
              </a:ext>
            </a:extLst>
          </p:cNvPr>
          <p:cNvSpPr/>
          <p:nvPr/>
        </p:nvSpPr>
        <p:spPr>
          <a:xfrm>
            <a:off x="2228852" y="4893814"/>
            <a:ext cx="1385888" cy="95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557F6-FC23-6044-B7AB-EB27215FF492}"/>
              </a:ext>
            </a:extLst>
          </p:cNvPr>
          <p:cNvSpPr/>
          <p:nvPr/>
        </p:nvSpPr>
        <p:spPr>
          <a:xfrm>
            <a:off x="5029200" y="4893814"/>
            <a:ext cx="1385888" cy="95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43A5B-3789-184A-8F53-C5DAF5655559}"/>
              </a:ext>
            </a:extLst>
          </p:cNvPr>
          <p:cNvSpPr/>
          <p:nvPr/>
        </p:nvSpPr>
        <p:spPr>
          <a:xfrm>
            <a:off x="4155412" y="5030272"/>
            <a:ext cx="4331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78098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The core data structure of </a:t>
            </a:r>
            <a:r>
              <a:rPr lang="en-US" sz="2200" dirty="0" err="1"/>
              <a:t>Keras</a:t>
            </a:r>
            <a:r>
              <a:rPr lang="en-US" sz="2200" dirty="0"/>
              <a:t> is a model, a way to organize layers. 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The simplest type of model is the Sequential model, a linear stack of layers. Covers majority of use cases.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For more complex architectures, you should use the </a:t>
            </a:r>
            <a:r>
              <a:rPr lang="en-US" sz="2200" dirty="0" err="1"/>
              <a:t>Keras</a:t>
            </a:r>
            <a:r>
              <a:rPr lang="en-US" sz="2200" dirty="0"/>
              <a:t> functional API, which allows to build arbitrary graphs of layers. Covers almost all use cases.</a:t>
            </a:r>
          </a:p>
          <a:p>
            <a:pPr marL="0" indent="0" algn="ctr">
              <a:buNone/>
            </a:pPr>
            <a:br>
              <a:rPr lang="en-US" sz="2200" dirty="0"/>
            </a:b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791283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Defining a sequential model for NN for classification:</a:t>
            </a:r>
          </a:p>
          <a:p>
            <a:pPr marL="0" indent="0" algn="ctr">
              <a:buNone/>
            </a:pPr>
            <a:r>
              <a:rPr lang="en-US" sz="2200" dirty="0"/>
              <a:t>100-dimensional inputs</a:t>
            </a:r>
          </a:p>
          <a:p>
            <a:pPr marL="0" indent="0" algn="ctr">
              <a:buNone/>
            </a:pPr>
            <a:r>
              <a:rPr lang="en-US" sz="2200" dirty="0"/>
              <a:t>64 neurons in the hidden layer</a:t>
            </a:r>
          </a:p>
          <a:p>
            <a:pPr marL="0" indent="0" algn="ctr">
              <a:buNone/>
            </a:pPr>
            <a:r>
              <a:rPr lang="en-US" sz="2200" dirty="0"/>
              <a:t>10 classes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keras.models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Sequential </a:t>
            </a:r>
          </a:p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keras.layers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Dense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model = Sequential()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model.add</a:t>
            </a:r>
            <a:r>
              <a:rPr lang="en-US" sz="1800" dirty="0">
                <a:latin typeface="PT Mono" panose="02060509020205020204" pitchFamily="49" charset="77"/>
              </a:rPr>
              <a:t>(Dense(units=64,activation='</a:t>
            </a:r>
            <a:r>
              <a:rPr lang="en-US" sz="1800" dirty="0" err="1">
                <a:latin typeface="PT Mono" panose="02060509020205020204" pitchFamily="49" charset="77"/>
              </a:rPr>
              <a:t>relu</a:t>
            </a:r>
            <a:r>
              <a:rPr lang="en-US" sz="1800" dirty="0">
                <a:latin typeface="PT Mono" panose="02060509020205020204" pitchFamily="49" charset="77"/>
              </a:rPr>
              <a:t>’, </a:t>
            </a:r>
            <a:r>
              <a:rPr lang="en-US" sz="1800" dirty="0" err="1">
                <a:latin typeface="PT Mono" panose="02060509020205020204" pitchFamily="49" charset="77"/>
              </a:rPr>
              <a:t>input_dim</a:t>
            </a:r>
            <a:r>
              <a:rPr lang="en-US" sz="1800" dirty="0">
                <a:latin typeface="PT Mono" panose="02060509020205020204" pitchFamily="49" charset="77"/>
              </a:rPr>
              <a:t>=100))</a:t>
            </a: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model.add</a:t>
            </a:r>
            <a:r>
              <a:rPr lang="en-US" sz="1800" dirty="0">
                <a:latin typeface="PT Mono" panose="02060509020205020204" pitchFamily="49" charset="77"/>
              </a:rPr>
              <a:t>(Dense(units=10,activation='</a:t>
            </a:r>
            <a:r>
              <a:rPr lang="en-US" sz="1800" dirty="0" err="1">
                <a:latin typeface="PT Mono" panose="02060509020205020204" pitchFamily="49" charset="77"/>
              </a:rPr>
              <a:t>softmax</a:t>
            </a:r>
            <a:r>
              <a:rPr lang="en-US" sz="1800" dirty="0">
                <a:latin typeface="PT Mono" panose="02060509020205020204" pitchFamily="49" charset="77"/>
              </a:rPr>
              <a:t>'))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478482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BFC072-C928-9941-919A-42F7818261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Dense (fully-connected layer) parameters (similar for convolutional layers):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keras.layers.Dense</a:t>
            </a:r>
            <a:r>
              <a:rPr lang="en-US" sz="1800" dirty="0">
                <a:latin typeface="PT Mono" panose="02060509020205020204" pitchFamily="49" charset="77"/>
              </a:rPr>
              <a:t>(units,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activation=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use_bias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True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kernel_initializer</a:t>
            </a:r>
            <a:r>
              <a:rPr lang="en-US" sz="1800" dirty="0">
                <a:latin typeface="PT Mono" panose="02060509020205020204" pitchFamily="49" charset="77"/>
              </a:rPr>
              <a:t>='</a:t>
            </a:r>
            <a:r>
              <a:rPr lang="en-US" sz="1800" dirty="0" err="1">
                <a:latin typeface="PT Mono" panose="02060509020205020204" pitchFamily="49" charset="77"/>
              </a:rPr>
              <a:t>glorot_uniform</a:t>
            </a:r>
            <a:r>
              <a:rPr lang="en-US" sz="1800" dirty="0">
                <a:latin typeface="PT Mono" panose="02060509020205020204" pitchFamily="49" charset="77"/>
              </a:rPr>
              <a:t>’, 	</a:t>
            </a:r>
            <a:r>
              <a:rPr lang="en-US" sz="1800" dirty="0" err="1">
                <a:latin typeface="PT Mono" panose="02060509020205020204" pitchFamily="49" charset="77"/>
              </a:rPr>
              <a:t>bias_initializer</a:t>
            </a:r>
            <a:r>
              <a:rPr lang="en-US" sz="1800" dirty="0">
                <a:latin typeface="PT Mono" panose="02060509020205020204" pitchFamily="49" charset="77"/>
              </a:rPr>
              <a:t>='zeros’,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kernel_regularizer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bias_regularizer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activity_regularizer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kernel_constraint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	</a:t>
            </a:r>
            <a:r>
              <a:rPr lang="en-US" sz="1800" dirty="0" err="1">
                <a:latin typeface="PT Mono" panose="02060509020205020204" pitchFamily="49" charset="77"/>
              </a:rPr>
              <a:t>bias_constraint</a:t>
            </a:r>
            <a:r>
              <a:rPr lang="en-US" sz="1800" dirty="0">
                <a:latin typeface="PT Mono" panose="02060509020205020204" pitchFamily="49" charset="77"/>
              </a:rPr>
              <a:t>=</a:t>
            </a:r>
            <a:r>
              <a:rPr lang="en-US" sz="1800" b="1" dirty="0">
                <a:latin typeface="PT Mono" panose="02060509020205020204" pitchFamily="49" charset="77"/>
              </a:rPr>
              <a:t>None</a:t>
            </a:r>
            <a:r>
              <a:rPr lang="en-US" sz="1800" dirty="0">
                <a:latin typeface="PT Mono" panose="02060509020205020204" pitchFamily="49" charset="77"/>
              </a:rPr>
              <a:t>) </a:t>
            </a:r>
            <a:br>
              <a:rPr lang="en-US" sz="1800" dirty="0">
                <a:latin typeface="PT Mono" panose="02060509020205020204" pitchFamily="49" charset="77"/>
              </a:rPr>
            </a:b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68F73-CE43-F248-941C-D1A7EED6F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B499B-3ABC-C04E-ABED-CE43C0CA7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088492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Training the NN model:</a:t>
            </a:r>
          </a:p>
          <a:p>
            <a:pPr marL="0" indent="0" algn="ctr">
              <a:buNone/>
            </a:pPr>
            <a:r>
              <a:rPr lang="en-US" sz="2200" dirty="0"/>
              <a:t>Cross-entropy loss</a:t>
            </a:r>
          </a:p>
          <a:p>
            <a:pPr marL="0" indent="0" algn="ctr">
              <a:buNone/>
            </a:pPr>
            <a:r>
              <a:rPr lang="en-US" sz="2200" dirty="0"/>
              <a:t>Stochastic gradient descent with momentum</a:t>
            </a:r>
          </a:p>
          <a:p>
            <a:pPr marL="0" indent="0" algn="ctr">
              <a:buNone/>
            </a:pPr>
            <a:r>
              <a:rPr lang="en-US" sz="2200" dirty="0"/>
              <a:t>Learning rate 0.01</a:t>
            </a:r>
          </a:p>
          <a:p>
            <a:pPr marL="0" indent="0" algn="ctr">
              <a:buNone/>
            </a:pPr>
            <a:r>
              <a:rPr lang="en-US" sz="2200" dirty="0"/>
              <a:t>Momentum 0.9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model.compile</a:t>
            </a:r>
            <a:r>
              <a:rPr lang="en-US" sz="1800" dirty="0">
                <a:latin typeface="PT Mono" panose="02060509020205020204" pitchFamily="49" charset="77"/>
              </a:rPr>
              <a:t>(loss=</a:t>
            </a:r>
            <a:r>
              <a:rPr lang="en-US" sz="1800" dirty="0" err="1">
                <a:latin typeface="PT Mono" panose="02060509020205020204" pitchFamily="49" charset="77"/>
              </a:rPr>
              <a:t>keras.losses.categorical_crossentropy</a:t>
            </a:r>
            <a:r>
              <a:rPr lang="en-US" sz="1800" dirty="0">
                <a:latin typeface="PT Mono" panose="02060509020205020204" pitchFamily="49" charset="77"/>
              </a:rPr>
              <a:t>, optimizer=</a:t>
            </a:r>
            <a:r>
              <a:rPr lang="en-US" sz="1800" dirty="0" err="1">
                <a:latin typeface="PT Mono" panose="02060509020205020204" pitchFamily="49" charset="77"/>
              </a:rPr>
              <a:t>keras.optimizers.SGD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lr</a:t>
            </a:r>
            <a:r>
              <a:rPr lang="en-US" sz="1800" dirty="0">
                <a:latin typeface="PT Mono" panose="02060509020205020204" pitchFamily="49" charset="77"/>
              </a:rPr>
              <a:t>=0.01, momentum=0.9))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696677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Training the NN model:</a:t>
            </a:r>
          </a:p>
          <a:p>
            <a:pPr marL="0" indent="0" algn="ctr">
              <a:buNone/>
            </a:pPr>
            <a:r>
              <a:rPr lang="en-US" sz="2200" dirty="0"/>
              <a:t>Five epochs with batch size of 32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1800" i="1" dirty="0">
                <a:latin typeface="PT Mono" panose="02060509020205020204" pitchFamily="49" charset="77"/>
              </a:rPr>
              <a:t># </a:t>
            </a:r>
            <a:r>
              <a:rPr lang="en-US" sz="1800" i="1" dirty="0" err="1">
                <a:latin typeface="PT Mono" panose="02060509020205020204" pitchFamily="49" charset="77"/>
              </a:rPr>
              <a:t>x_train</a:t>
            </a:r>
            <a:r>
              <a:rPr lang="en-US" sz="1800" i="1" dirty="0">
                <a:latin typeface="PT Mono" panose="02060509020205020204" pitchFamily="49" charset="77"/>
              </a:rPr>
              <a:t> and </a:t>
            </a:r>
            <a:r>
              <a:rPr lang="en-US" sz="1800" i="1" dirty="0" err="1">
                <a:latin typeface="PT Mono" panose="02060509020205020204" pitchFamily="49" charset="77"/>
              </a:rPr>
              <a:t>y_train</a:t>
            </a:r>
            <a:r>
              <a:rPr lang="en-US" sz="1800" i="1" dirty="0">
                <a:latin typeface="PT Mono" panose="02060509020205020204" pitchFamily="49" charset="77"/>
              </a:rPr>
              <a:t> are </a:t>
            </a:r>
            <a:r>
              <a:rPr lang="en-US" sz="1800" i="1" dirty="0" err="1">
                <a:latin typeface="PT Mono" panose="02060509020205020204" pitchFamily="49" charset="77"/>
              </a:rPr>
              <a:t>Numpy</a:t>
            </a:r>
            <a:r>
              <a:rPr lang="en-US" sz="1800" i="1" dirty="0">
                <a:latin typeface="PT Mono" panose="02060509020205020204" pitchFamily="49" charset="77"/>
              </a:rPr>
              <a:t> arrays --just like in the </a:t>
            </a:r>
            <a:r>
              <a:rPr lang="en-US" sz="1800" i="1" dirty="0" err="1">
                <a:latin typeface="PT Mono" panose="02060509020205020204" pitchFamily="49" charset="77"/>
              </a:rPr>
              <a:t>Scikit</a:t>
            </a:r>
            <a:r>
              <a:rPr lang="en-US" sz="1800" i="1" dirty="0">
                <a:latin typeface="PT Mono" panose="02060509020205020204" pitchFamily="49" charset="77"/>
              </a:rPr>
              <a:t>-Learn API.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model.fit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x_train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y_train</a:t>
            </a:r>
            <a:r>
              <a:rPr lang="en-US" sz="1800" dirty="0">
                <a:latin typeface="PT Mono" panose="02060509020205020204" pitchFamily="49" charset="77"/>
              </a:rPr>
              <a:t>, epochs=5, </a:t>
            </a:r>
            <a:r>
              <a:rPr lang="en-US" sz="1800" dirty="0" err="1">
                <a:latin typeface="PT Mono" panose="02060509020205020204" pitchFamily="49" charset="77"/>
              </a:rPr>
              <a:t>batch_size</a:t>
            </a:r>
            <a:r>
              <a:rPr lang="en-US" sz="1800" dirty="0">
                <a:latin typeface="PT Mono" panose="02060509020205020204" pitchFamily="49" charset="77"/>
              </a:rPr>
              <a:t>=32)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Or, feed batches manually in a training loop: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for </a:t>
            </a:r>
            <a:r>
              <a:rPr lang="en-US" sz="1800" dirty="0" err="1">
                <a:latin typeface="PT Mono" panose="02060509020205020204" pitchFamily="49" charset="77"/>
              </a:rPr>
              <a:t>i</a:t>
            </a:r>
            <a:r>
              <a:rPr lang="en-US" sz="1800" dirty="0">
                <a:latin typeface="PT Mono" panose="02060509020205020204" pitchFamily="49" charset="77"/>
              </a:rPr>
              <a:t> in range(0, </a:t>
            </a:r>
            <a:r>
              <a:rPr lang="en-US" sz="1800" dirty="0" err="1">
                <a:latin typeface="PT Mono" panose="02060509020205020204" pitchFamily="49" charset="77"/>
              </a:rPr>
              <a:t>num_iterations</a:t>
            </a:r>
            <a:r>
              <a:rPr lang="en-US" sz="1800" dirty="0">
                <a:latin typeface="PT Mono" panose="02060509020205020204" pitchFamily="49" charset="77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    </a:t>
            </a:r>
            <a:r>
              <a:rPr lang="en-US" sz="1800" dirty="0" err="1">
                <a:latin typeface="PT Mono" panose="02060509020205020204" pitchFamily="49" charset="77"/>
              </a:rPr>
              <a:t>x_batch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y_batch</a:t>
            </a:r>
            <a:r>
              <a:rPr lang="en-US" sz="1800" dirty="0">
                <a:latin typeface="PT Mono" panose="02060509020205020204" pitchFamily="49" charset="77"/>
              </a:rPr>
              <a:t> = </a:t>
            </a:r>
            <a:r>
              <a:rPr lang="en-US" sz="1800" dirty="0" err="1">
                <a:latin typeface="PT Mono" panose="02060509020205020204" pitchFamily="49" charset="77"/>
              </a:rPr>
              <a:t>some_batch_generator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i</a:t>
            </a:r>
            <a:r>
              <a:rPr lang="en-US" sz="1800" dirty="0">
                <a:latin typeface="PT Mono" panose="02060509020205020204" pitchFamily="49" charset="77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    </a:t>
            </a:r>
            <a:r>
              <a:rPr lang="en-US" sz="1800" dirty="0" err="1">
                <a:latin typeface="PT Mono" panose="02060509020205020204" pitchFamily="49" charset="77"/>
              </a:rPr>
              <a:t>model.train_on_batch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x_batch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y_batch</a:t>
            </a:r>
            <a:r>
              <a:rPr lang="en-US" sz="1800" dirty="0">
                <a:latin typeface="PT Mono" panose="02060509020205020204" pitchFamily="49" charset="77"/>
              </a:rPr>
              <a:t>) </a:t>
            </a:r>
            <a:br>
              <a:rPr lang="en-US" sz="1800" dirty="0"/>
            </a:b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88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402135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787F4F-B82C-0D4D-8807-F808CD2BA8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 err="1"/>
              <a:t>Model.fit</a:t>
            </a:r>
            <a:r>
              <a:rPr lang="en-US" sz="2400"/>
              <a:t>() parameters: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fit(x=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y=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batch_size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epochs=1,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verbose=1,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callbacks=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validation_split</a:t>
            </a:r>
            <a:r>
              <a:rPr lang="en-US" sz="1900" dirty="0">
                <a:latin typeface="PT Mono" panose="02060509020205020204" pitchFamily="49" charset="77"/>
              </a:rPr>
              <a:t>=0.0,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validation_data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shuffle=</a:t>
            </a:r>
            <a:r>
              <a:rPr lang="en-US" sz="1900" b="1" dirty="0">
                <a:latin typeface="PT Mono" panose="02060509020205020204" pitchFamily="49" charset="77"/>
              </a:rPr>
              <a:t>True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class_weight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sample_weight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initial_epoch</a:t>
            </a:r>
            <a:r>
              <a:rPr lang="en-US" sz="1900" dirty="0">
                <a:latin typeface="PT Mono" panose="02060509020205020204" pitchFamily="49" charset="77"/>
              </a:rPr>
              <a:t>=0,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steps_per_epoch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, </a:t>
            </a:r>
          </a:p>
          <a:p>
            <a:pPr marL="0" indent="0">
              <a:buNone/>
            </a:pPr>
            <a:r>
              <a:rPr lang="en-US" sz="1900" dirty="0">
                <a:latin typeface="PT Mono" panose="02060509020205020204" pitchFamily="49" charset="77"/>
              </a:rPr>
              <a:t>	</a:t>
            </a:r>
            <a:r>
              <a:rPr lang="en-US" sz="1900" dirty="0" err="1">
                <a:latin typeface="PT Mono" panose="02060509020205020204" pitchFamily="49" charset="77"/>
              </a:rPr>
              <a:t>validation_steps</a:t>
            </a:r>
            <a:r>
              <a:rPr lang="en-US" sz="1900" dirty="0">
                <a:latin typeface="PT Mono" panose="02060509020205020204" pitchFamily="49" charset="77"/>
              </a:rPr>
              <a:t>=</a:t>
            </a:r>
            <a:r>
              <a:rPr lang="en-US" sz="1900" b="1" dirty="0">
                <a:latin typeface="PT Mono" panose="02060509020205020204" pitchFamily="49" charset="77"/>
              </a:rPr>
              <a:t>None</a:t>
            </a:r>
            <a:r>
              <a:rPr lang="en-US" sz="1900" dirty="0">
                <a:latin typeface="PT Mono" panose="02060509020205020204" pitchFamily="49" charset="77"/>
              </a:rPr>
              <a:t>)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DA983-C6B3-A643-853D-269EB916F9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2CED-2457-B040-AD88-26B9B43C02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89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2414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Compared to linear regression, there is </a:t>
            </a:r>
            <a:r>
              <a:rPr lang="en-US" sz="2800" u="sng" dirty="0"/>
              <a:t>no closed-form solution</a:t>
            </a:r>
            <a:r>
              <a:rPr lang="en-US" sz="2800" dirty="0"/>
              <a:t> for the parameters of logistic regression.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The optimal parameters are found with </a:t>
            </a:r>
            <a:r>
              <a:rPr lang="en-US" sz="2800" u="sng" dirty="0"/>
              <a:t>gradient based optimization</a:t>
            </a:r>
            <a:r>
              <a:rPr lang="en-US" sz="2800" dirty="0"/>
              <a:t>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It is more common to </a:t>
            </a:r>
            <a:r>
              <a:rPr lang="en-US" sz="2800" u="sng" dirty="0"/>
              <a:t>minimize</a:t>
            </a:r>
            <a:r>
              <a:rPr lang="en-US" sz="2800" dirty="0"/>
              <a:t> the </a:t>
            </a:r>
            <a:r>
              <a:rPr lang="en-US" sz="2800" u="sng" dirty="0"/>
              <a:t>negative</a:t>
            </a:r>
            <a:r>
              <a:rPr lang="en-US" sz="2800" dirty="0"/>
              <a:t> log-likelihood.</a:t>
            </a:r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994580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dirty="0"/>
              <a:t>Model evaluation:</a:t>
            </a:r>
          </a:p>
          <a:p>
            <a:pPr marL="0" indent="0" algn="ctr">
              <a:buNone/>
            </a:pPr>
            <a:endParaRPr lang="en-US" sz="22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loss_and_metrics</a:t>
            </a:r>
            <a:r>
              <a:rPr lang="en-US" sz="1800" dirty="0">
                <a:latin typeface="PT Mono" panose="02060509020205020204" pitchFamily="49" charset="77"/>
              </a:rPr>
              <a:t> = </a:t>
            </a:r>
            <a:r>
              <a:rPr lang="en-US" sz="1800" dirty="0" err="1">
                <a:latin typeface="PT Mono" panose="02060509020205020204" pitchFamily="49" charset="77"/>
              </a:rPr>
              <a:t>model.evaluate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x_test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y_test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batch_size</a:t>
            </a:r>
            <a:r>
              <a:rPr lang="en-US" sz="1800" dirty="0">
                <a:latin typeface="PT Mono" panose="02060509020205020204" pitchFamily="49" charset="77"/>
              </a:rPr>
              <a:t>=128) 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classes = </a:t>
            </a:r>
            <a:r>
              <a:rPr lang="en-US" sz="1800" dirty="0" err="1">
                <a:latin typeface="PT Mono" panose="02060509020205020204" pitchFamily="49" charset="77"/>
              </a:rPr>
              <a:t>model.predict</a:t>
            </a:r>
            <a:r>
              <a:rPr lang="en-US" sz="1800" dirty="0">
                <a:latin typeface="PT Mono" panose="02060509020205020204" pitchFamily="49" charset="77"/>
              </a:rPr>
              <a:t>(</a:t>
            </a:r>
            <a:r>
              <a:rPr lang="en-US" sz="1800" dirty="0" err="1">
                <a:latin typeface="PT Mono" panose="02060509020205020204" pitchFamily="49" charset="77"/>
              </a:rPr>
              <a:t>x_test</a:t>
            </a:r>
            <a:r>
              <a:rPr lang="en-US" sz="1800" dirty="0">
                <a:latin typeface="PT Mono" panose="02060509020205020204" pitchFamily="49" charset="77"/>
              </a:rPr>
              <a:t>, </a:t>
            </a:r>
            <a:r>
              <a:rPr lang="en-US" sz="1800" dirty="0" err="1">
                <a:latin typeface="PT Mono" panose="02060509020205020204" pitchFamily="49" charset="77"/>
              </a:rPr>
              <a:t>batch_size</a:t>
            </a:r>
            <a:r>
              <a:rPr lang="en-US" sz="1800" dirty="0">
                <a:latin typeface="PT Mono" panose="02060509020205020204" pitchFamily="49" charset="77"/>
              </a:rPr>
              <a:t>=128) </a:t>
            </a:r>
            <a:br>
              <a:rPr lang="en-US" sz="1800" dirty="0">
                <a:latin typeface="PT Mono" panose="02060509020205020204" pitchFamily="49" charset="77"/>
              </a:rPr>
            </a:b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178254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560F3-439D-FA40-8A68-7F4E7C9F38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Defining a functional model for NN for classification: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keras.layers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Input, Dense </a:t>
            </a:r>
          </a:p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keras.models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Model </a:t>
            </a:r>
          </a:p>
          <a:p>
            <a:pPr marL="0" indent="0">
              <a:buNone/>
            </a:pPr>
            <a:endParaRPr lang="en-US" sz="1800" i="1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inputs = Input(shape=(100,))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x = Dense(64, activation='</a:t>
            </a:r>
            <a:r>
              <a:rPr lang="en-US" sz="1800" dirty="0" err="1">
                <a:latin typeface="PT Mono" panose="02060509020205020204" pitchFamily="49" charset="77"/>
              </a:rPr>
              <a:t>relu</a:t>
            </a:r>
            <a:r>
              <a:rPr lang="en-US" sz="1800" dirty="0">
                <a:latin typeface="PT Mono" panose="02060509020205020204" pitchFamily="49" charset="77"/>
              </a:rPr>
              <a:t>')(inputs)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predictions = Dense(10, activation='</a:t>
            </a:r>
            <a:r>
              <a:rPr lang="en-US" sz="1800" dirty="0" err="1">
                <a:latin typeface="PT Mono" panose="02060509020205020204" pitchFamily="49" charset="77"/>
              </a:rPr>
              <a:t>softmax</a:t>
            </a:r>
            <a:r>
              <a:rPr lang="en-US" sz="1800" dirty="0">
                <a:latin typeface="PT Mono" panose="02060509020205020204" pitchFamily="49" charset="77"/>
              </a:rPr>
              <a:t>')(x) </a:t>
            </a:r>
          </a:p>
          <a:p>
            <a:pPr marL="0" indent="0">
              <a:buNone/>
            </a:pPr>
            <a:endParaRPr lang="en-US" sz="18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model = Model(inputs=inputs, outputs=predictions) </a:t>
            </a:r>
            <a:r>
              <a:rPr lang="en-US" sz="1800" dirty="0" err="1">
                <a:latin typeface="PT Mono" panose="02060509020205020204" pitchFamily="49" charset="77"/>
              </a:rPr>
              <a:t>model.compile</a:t>
            </a:r>
            <a:r>
              <a:rPr lang="en-US" sz="1800" dirty="0">
                <a:latin typeface="PT Mono" panose="02060509020205020204" pitchFamily="49" charset="77"/>
              </a:rPr>
              <a:t>(optimizer='</a:t>
            </a:r>
            <a:r>
              <a:rPr lang="en-US" sz="1800" dirty="0" err="1">
                <a:latin typeface="PT Mono" panose="02060509020205020204" pitchFamily="49" charset="77"/>
              </a:rPr>
              <a:t>rmsprop</a:t>
            </a:r>
            <a:r>
              <a:rPr lang="en-US" sz="1800" dirty="0">
                <a:latin typeface="PT Mono" panose="02060509020205020204" pitchFamily="49" charset="77"/>
              </a:rPr>
              <a:t>’, loss='</a:t>
            </a:r>
            <a:r>
              <a:rPr lang="en-US" sz="1800" dirty="0" err="1">
                <a:latin typeface="PT Mono" panose="02060509020205020204" pitchFamily="49" charset="77"/>
              </a:rPr>
              <a:t>categorical_crossentropy</a:t>
            </a:r>
            <a:r>
              <a:rPr lang="en-US" sz="1800" dirty="0">
                <a:latin typeface="PT Mono" panose="02060509020205020204" pitchFamily="49" charset="77"/>
              </a:rPr>
              <a:t>’) </a:t>
            </a:r>
          </a:p>
          <a:p>
            <a:pPr marL="0" indent="0">
              <a:buNone/>
            </a:pPr>
            <a:r>
              <a:rPr lang="en-US" sz="1800" dirty="0" err="1">
                <a:latin typeface="PT Mono" panose="02060509020205020204" pitchFamily="49" charset="77"/>
              </a:rPr>
              <a:t>model.fit</a:t>
            </a:r>
            <a:r>
              <a:rPr lang="en-US" sz="1800" dirty="0">
                <a:latin typeface="PT Mono" panose="02060509020205020204" pitchFamily="49" charset="77"/>
              </a:rPr>
              <a:t>(data, labels) </a:t>
            </a:r>
            <a:r>
              <a:rPr lang="en-US" sz="1800" i="1" dirty="0">
                <a:latin typeface="PT Mono" panose="02060509020205020204" pitchFamily="49" charset="77"/>
              </a:rPr>
              <a:t># starts training</a:t>
            </a: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69C7E-CB78-DB49-B8FE-BEA4E627C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A58A1-C5E9-0649-82C9-4A391467A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05124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Most common use cases: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/>
              <a:t>Models with multiple input and/or multiple outputs</a:t>
            </a:r>
          </a:p>
          <a:p>
            <a:pPr marL="0" indent="0" algn="ctr">
              <a:buNone/>
            </a:pPr>
            <a:r>
              <a:rPr lang="en-US" sz="3000" dirty="0"/>
              <a:t>Models with shared layers</a:t>
            </a:r>
          </a:p>
          <a:p>
            <a:pPr marL="0" indent="0" algn="ctr">
              <a:buNone/>
            </a:pPr>
            <a:endParaRPr lang="en-US" sz="2200" dirty="0">
              <a:latin typeface="PT Mono" panose="02060509020205020204" pitchFamily="49" charset="77"/>
            </a:endParaRPr>
          </a:p>
          <a:p>
            <a:pPr marL="0" indent="0" algn="ctr">
              <a:buNone/>
            </a:pPr>
            <a:endParaRPr lang="en-US" sz="1800" dirty="0">
              <a:latin typeface="PT Mono" panose="02060509020205020204" pitchFamily="49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6259898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440558-1D46-694D-BE85-8B7024022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PT Mono" panose="02060509020205020204" pitchFamily="49" charset="77"/>
              </a:rPr>
              <a:t>from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dirty="0" err="1">
                <a:latin typeface="PT Mono" panose="02060509020205020204" pitchFamily="49" charset="77"/>
              </a:rPr>
              <a:t>keras.layers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  <a:r>
              <a:rPr lang="en-US" sz="1800" b="1" dirty="0">
                <a:latin typeface="PT Mono" panose="02060509020205020204" pitchFamily="49" charset="77"/>
              </a:rPr>
              <a:t>import</a:t>
            </a:r>
            <a:r>
              <a:rPr lang="en-US" sz="1800" dirty="0">
                <a:latin typeface="PT Mono" panose="02060509020205020204" pitchFamily="49" charset="77"/>
              </a:rPr>
              <a:t> Conv2D, Input </a:t>
            </a:r>
          </a:p>
          <a:p>
            <a:pPr marL="0" indent="0">
              <a:buNone/>
            </a:pPr>
            <a:endParaRPr lang="en-US" sz="1800" i="1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800" i="1" dirty="0">
                <a:latin typeface="PT Mono" panose="02060509020205020204" pitchFamily="49" charset="77"/>
              </a:rPr>
              <a:t># input tensor for a 3-channel 256x256 image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x = Input(shape=(256, 256, 3)) </a:t>
            </a:r>
          </a:p>
          <a:p>
            <a:pPr marL="0" indent="0">
              <a:buNone/>
            </a:pPr>
            <a:r>
              <a:rPr lang="en-US" sz="1800" i="1" dirty="0">
                <a:latin typeface="PT Mono" panose="02060509020205020204" pitchFamily="49" charset="77"/>
              </a:rPr>
              <a:t># 3x3 conv with 3 output channels (same as input channels)</a:t>
            </a:r>
            <a:r>
              <a:rPr lang="en-US" sz="1800" dirty="0">
                <a:latin typeface="PT Mono" panose="02060509020205020204" pitchFamily="49" charset="77"/>
              </a:rPr>
              <a:t> y = Conv2D(3, (3, 3), padding='same')(x) </a:t>
            </a:r>
          </a:p>
          <a:p>
            <a:pPr marL="0" indent="0">
              <a:buNone/>
            </a:pPr>
            <a:r>
              <a:rPr lang="en-US" sz="1800" i="1" dirty="0">
                <a:latin typeface="PT Mono" panose="02060509020205020204" pitchFamily="49" charset="77"/>
              </a:rPr>
              <a:t># this returns x + y</a:t>
            </a:r>
            <a:r>
              <a:rPr lang="en-US" sz="18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PT Mono" panose="02060509020205020204" pitchFamily="49" charset="77"/>
              </a:rPr>
              <a:t>z = </a:t>
            </a:r>
            <a:r>
              <a:rPr lang="en-US" sz="1800" dirty="0" err="1">
                <a:latin typeface="PT Mono" panose="02060509020205020204" pitchFamily="49" charset="77"/>
              </a:rPr>
              <a:t>keras.layers.add</a:t>
            </a:r>
            <a:r>
              <a:rPr lang="en-US" sz="1800" dirty="0">
                <a:latin typeface="PT Mono" panose="02060509020205020204" pitchFamily="49" charset="77"/>
              </a:rPr>
              <a:t>([x, y])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C97AD-3028-5A44-A8DA-F57DF9BF0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08" y="6472939"/>
            <a:ext cx="2203141" cy="281874"/>
          </a:xfrm>
        </p:spPr>
        <p:txBody>
          <a:bodyPr>
            <a:norm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bakiiii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AD1B7-FCD3-684E-8E1E-9A9B9DDC6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93</a:t>
            </a:fld>
            <a:endParaRPr lang="nl-NL" alt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F502D-AF88-904E-B779-F8CFCD4B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90" y="3898238"/>
            <a:ext cx="5892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2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67C778-B4A0-A741-AAD2-D9F22CFAC2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</a:rPr>
              <a:t>from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  <a:r>
              <a:rPr lang="en-US" sz="1600" dirty="0" err="1">
                <a:latin typeface="PT Mono" panose="02060509020205020204" pitchFamily="49" charset="77"/>
              </a:rPr>
              <a:t>keras.layers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  <a:r>
              <a:rPr lang="en-US" sz="1600" b="1" dirty="0">
                <a:latin typeface="PT Mono" panose="02060509020205020204" pitchFamily="49" charset="77"/>
              </a:rPr>
              <a:t>import</a:t>
            </a:r>
            <a:r>
              <a:rPr lang="en-US" sz="1600" dirty="0">
                <a:latin typeface="PT Mono" panose="02060509020205020204" pitchFamily="49" charset="77"/>
              </a:rPr>
              <a:t> Conv2D, MaxPooling2D, Input, Dense, Flatten </a:t>
            </a:r>
          </a:p>
          <a:p>
            <a:pPr marL="0" indent="0">
              <a:buNone/>
            </a:pPr>
            <a:r>
              <a:rPr lang="en-US" sz="1600" b="1" dirty="0">
                <a:latin typeface="PT Mono" panose="02060509020205020204" pitchFamily="49" charset="77"/>
              </a:rPr>
              <a:t>from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  <a:r>
              <a:rPr lang="en-US" sz="1600" dirty="0" err="1">
                <a:latin typeface="PT Mono" panose="02060509020205020204" pitchFamily="49" charset="77"/>
              </a:rPr>
              <a:t>keras.models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  <a:r>
              <a:rPr lang="en-US" sz="1600" b="1" dirty="0">
                <a:latin typeface="PT Mono" panose="02060509020205020204" pitchFamily="49" charset="77"/>
              </a:rPr>
              <a:t>import</a:t>
            </a:r>
            <a:r>
              <a:rPr lang="en-US" sz="1600" dirty="0">
                <a:latin typeface="PT Mono" panose="02060509020205020204" pitchFamily="49" charset="77"/>
              </a:rPr>
              <a:t> Model </a:t>
            </a:r>
          </a:p>
          <a:p>
            <a:pPr marL="0" indent="0">
              <a:buNone/>
            </a:pPr>
            <a:endParaRPr lang="en-US" sz="1600" i="1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600" i="1" dirty="0">
                <a:latin typeface="PT Mono" panose="02060509020205020204" pitchFamily="49" charset="77"/>
              </a:rPr>
              <a:t># first, define the vision modules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digit_input</a:t>
            </a:r>
            <a:r>
              <a:rPr lang="en-US" sz="1600" dirty="0">
                <a:latin typeface="PT Mono" panose="02060509020205020204" pitchFamily="49" charset="77"/>
              </a:rPr>
              <a:t> = Input(shape=(27, 27, 1))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x = Conv2D(64, (3, 3))(</a:t>
            </a:r>
            <a:r>
              <a:rPr lang="en-US" sz="1600" dirty="0" err="1">
                <a:latin typeface="PT Mono" panose="02060509020205020204" pitchFamily="49" charset="77"/>
              </a:rPr>
              <a:t>digit_input</a:t>
            </a:r>
            <a:r>
              <a:rPr lang="en-US" sz="1600" dirty="0">
                <a:latin typeface="PT Mono" panose="02060509020205020204" pitchFamily="49" charset="77"/>
              </a:rPr>
              <a:t>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x = Conv2D(64, (3, 3))(x)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x = MaxPooling2D((2, 2))(x)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out = Flatten()(x)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vision_model</a:t>
            </a:r>
            <a:r>
              <a:rPr lang="en-US" sz="1600" dirty="0">
                <a:latin typeface="PT Mono" panose="02060509020205020204" pitchFamily="49" charset="77"/>
              </a:rPr>
              <a:t> = Model(</a:t>
            </a:r>
            <a:r>
              <a:rPr lang="en-US" sz="1600" dirty="0" err="1">
                <a:latin typeface="PT Mono" panose="02060509020205020204" pitchFamily="49" charset="77"/>
              </a:rPr>
              <a:t>digit_input</a:t>
            </a:r>
            <a:r>
              <a:rPr lang="en-US" sz="1600" dirty="0">
                <a:latin typeface="PT Mono" panose="02060509020205020204" pitchFamily="49" charset="77"/>
              </a:rPr>
              <a:t>, out) </a:t>
            </a:r>
          </a:p>
          <a:p>
            <a:pPr marL="0" indent="0">
              <a:buNone/>
            </a:pPr>
            <a:endParaRPr lang="en-US" sz="16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600" i="1" dirty="0">
                <a:latin typeface="PT Mono" panose="02060509020205020204" pitchFamily="49" charset="77"/>
              </a:rPr>
              <a:t># then define the tell-digits-apart model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digit_a</a:t>
            </a:r>
            <a:r>
              <a:rPr lang="en-US" sz="1600" dirty="0">
                <a:latin typeface="PT Mono" panose="02060509020205020204" pitchFamily="49" charset="77"/>
              </a:rPr>
              <a:t> = Input(shape=(27, 27, 1))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digit_b</a:t>
            </a:r>
            <a:r>
              <a:rPr lang="en-US" sz="1600" dirty="0">
                <a:latin typeface="PT Mono" panose="02060509020205020204" pitchFamily="49" charset="77"/>
              </a:rPr>
              <a:t> = Input(shape=(27, 27, 1)) </a:t>
            </a:r>
          </a:p>
          <a:p>
            <a:pPr marL="0" indent="0">
              <a:buNone/>
            </a:pPr>
            <a:endParaRPr lang="en-US" sz="16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600" i="1" dirty="0">
                <a:latin typeface="PT Mono" panose="02060509020205020204" pitchFamily="49" charset="77"/>
              </a:rPr>
              <a:t># the vision model will be shared, weights and all</a:t>
            </a:r>
            <a:r>
              <a:rPr lang="en-US" sz="1600" dirty="0">
                <a:latin typeface="PT Mono" panose="02060509020205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out_a</a:t>
            </a:r>
            <a:r>
              <a:rPr lang="en-US" sz="1600" dirty="0">
                <a:latin typeface="PT Mono" panose="02060509020205020204" pitchFamily="49" charset="77"/>
              </a:rPr>
              <a:t> = </a:t>
            </a:r>
            <a:r>
              <a:rPr lang="en-US" sz="1600" dirty="0" err="1">
                <a:latin typeface="PT Mono" panose="02060509020205020204" pitchFamily="49" charset="77"/>
              </a:rPr>
              <a:t>vision_model</a:t>
            </a:r>
            <a:r>
              <a:rPr lang="en-US" sz="1600" dirty="0">
                <a:latin typeface="PT Mono" panose="02060509020205020204" pitchFamily="49" charset="77"/>
              </a:rPr>
              <a:t>(</a:t>
            </a:r>
            <a:r>
              <a:rPr lang="en-US" sz="1600" dirty="0" err="1">
                <a:latin typeface="PT Mono" panose="02060509020205020204" pitchFamily="49" charset="77"/>
              </a:rPr>
              <a:t>digit_a</a:t>
            </a:r>
            <a:r>
              <a:rPr lang="en-US" sz="1600" dirty="0">
                <a:latin typeface="PT Mono" panose="02060509020205020204" pitchFamily="49" charset="77"/>
              </a:rPr>
              <a:t>) </a:t>
            </a:r>
          </a:p>
          <a:p>
            <a:pPr marL="0" indent="0">
              <a:buNone/>
            </a:pPr>
            <a:r>
              <a:rPr lang="en-US" sz="1600" dirty="0" err="1">
                <a:latin typeface="PT Mono" panose="02060509020205020204" pitchFamily="49" charset="77"/>
              </a:rPr>
              <a:t>out_b</a:t>
            </a:r>
            <a:r>
              <a:rPr lang="en-US" sz="1600" dirty="0">
                <a:latin typeface="PT Mono" panose="02060509020205020204" pitchFamily="49" charset="77"/>
              </a:rPr>
              <a:t> = </a:t>
            </a:r>
            <a:r>
              <a:rPr lang="en-US" sz="1600" dirty="0" err="1">
                <a:latin typeface="PT Mono" panose="02060509020205020204" pitchFamily="49" charset="77"/>
              </a:rPr>
              <a:t>vision_model</a:t>
            </a:r>
            <a:r>
              <a:rPr lang="en-US" sz="1600" dirty="0">
                <a:latin typeface="PT Mono" panose="02060509020205020204" pitchFamily="49" charset="77"/>
              </a:rPr>
              <a:t>(</a:t>
            </a:r>
            <a:r>
              <a:rPr lang="en-US" sz="1600" dirty="0" err="1">
                <a:latin typeface="PT Mono" panose="02060509020205020204" pitchFamily="49" charset="77"/>
              </a:rPr>
              <a:t>digit_b</a:t>
            </a:r>
            <a:r>
              <a:rPr lang="en-US" sz="1600" dirty="0">
                <a:latin typeface="PT Mono" panose="02060509020205020204" pitchFamily="49" charset="77"/>
              </a:rPr>
              <a:t>) </a:t>
            </a: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concatenated = </a:t>
            </a:r>
            <a:r>
              <a:rPr lang="en-US" sz="1600" dirty="0" err="1">
                <a:latin typeface="PT Mono" panose="02060509020205020204" pitchFamily="49" charset="77"/>
              </a:rPr>
              <a:t>keras.layers.concatenate</a:t>
            </a:r>
            <a:r>
              <a:rPr lang="en-US" sz="1600" dirty="0">
                <a:latin typeface="PT Mono" panose="02060509020205020204" pitchFamily="49" charset="77"/>
              </a:rPr>
              <a:t>([</a:t>
            </a:r>
            <a:r>
              <a:rPr lang="en-US" sz="1600" dirty="0" err="1">
                <a:latin typeface="PT Mono" panose="02060509020205020204" pitchFamily="49" charset="77"/>
              </a:rPr>
              <a:t>out_a</a:t>
            </a:r>
            <a:r>
              <a:rPr lang="en-US" sz="1600" dirty="0">
                <a:latin typeface="PT Mono" panose="02060509020205020204" pitchFamily="49" charset="77"/>
              </a:rPr>
              <a:t>, </a:t>
            </a:r>
            <a:r>
              <a:rPr lang="en-US" sz="1600" dirty="0" err="1">
                <a:latin typeface="PT Mono" panose="02060509020205020204" pitchFamily="49" charset="77"/>
              </a:rPr>
              <a:t>out_b</a:t>
            </a:r>
            <a:r>
              <a:rPr lang="en-US" sz="1600" dirty="0">
                <a:latin typeface="PT Mono" panose="02060509020205020204" pitchFamily="49" charset="77"/>
              </a:rPr>
              <a:t>]) </a:t>
            </a:r>
          </a:p>
          <a:p>
            <a:pPr marL="0" indent="0">
              <a:buNone/>
            </a:pPr>
            <a:endParaRPr lang="en-US" sz="1600" dirty="0">
              <a:latin typeface="PT Mono" panose="02060509020205020204" pitchFamily="49" charset="77"/>
            </a:endParaRPr>
          </a:p>
          <a:p>
            <a:pPr marL="0" indent="0">
              <a:buNone/>
            </a:pPr>
            <a:r>
              <a:rPr lang="en-US" sz="1600" dirty="0">
                <a:latin typeface="PT Mono" panose="02060509020205020204" pitchFamily="49" charset="77"/>
              </a:rPr>
              <a:t>out = Dense(1, activation='sigmoid')(concatenated) </a:t>
            </a:r>
            <a:r>
              <a:rPr lang="en-US" sz="1600" dirty="0" err="1">
                <a:latin typeface="PT Mono" panose="02060509020205020204" pitchFamily="49" charset="77"/>
              </a:rPr>
              <a:t>classification_model</a:t>
            </a:r>
            <a:r>
              <a:rPr lang="en-US" sz="1600" dirty="0">
                <a:latin typeface="PT Mono" panose="02060509020205020204" pitchFamily="49" charset="77"/>
              </a:rPr>
              <a:t> = Model([</a:t>
            </a:r>
            <a:r>
              <a:rPr lang="en-US" sz="1600" dirty="0" err="1">
                <a:latin typeface="PT Mono" panose="02060509020205020204" pitchFamily="49" charset="77"/>
              </a:rPr>
              <a:t>digit_a</a:t>
            </a:r>
            <a:r>
              <a:rPr lang="en-US" sz="1600" dirty="0">
                <a:latin typeface="PT Mono" panose="02060509020205020204" pitchFamily="49" charset="77"/>
              </a:rPr>
              <a:t>, </a:t>
            </a:r>
            <a:r>
              <a:rPr lang="en-US" sz="1600" dirty="0" err="1">
                <a:latin typeface="PT Mono" panose="02060509020205020204" pitchFamily="49" charset="77"/>
              </a:rPr>
              <a:t>digit_b</a:t>
            </a:r>
            <a:r>
              <a:rPr lang="en-US" sz="1600" dirty="0">
                <a:latin typeface="PT Mono" panose="02060509020205020204" pitchFamily="49" charset="77"/>
              </a:rPr>
              <a:t>], out)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43CE8-84B4-484A-9D85-7A92AABD62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4B291-3FA4-E74F-B20D-F14179F0C6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32954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45F3A9-4D63-B145-830E-17D378C2B6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Saving a model:</a:t>
            </a:r>
          </a:p>
          <a:p>
            <a:pPr marL="0" lvl="0" indent="0" algn="ctr">
              <a:buNone/>
            </a:pPr>
            <a:endParaRPr lang="en-US" sz="2200" dirty="0">
              <a:solidFill>
                <a:srgbClr val="003A80"/>
              </a:solidFill>
            </a:endParaRPr>
          </a:p>
          <a:p>
            <a:pPr marL="0" lvl="0" indent="0" algn="ctr">
              <a:buNone/>
            </a:pPr>
            <a:r>
              <a:rPr lang="en-US" sz="2200" dirty="0" err="1">
                <a:solidFill>
                  <a:srgbClr val="003A80"/>
                </a:solidFill>
                <a:latin typeface="PT Mono" panose="02060509020205020204" pitchFamily="49" charset="77"/>
              </a:rPr>
              <a:t>json_string</a:t>
            </a:r>
            <a:r>
              <a:rPr lang="en-US" sz="2200" dirty="0">
                <a:solidFill>
                  <a:srgbClr val="003A80"/>
                </a:solidFill>
                <a:latin typeface="PT Mono" panose="02060509020205020204" pitchFamily="49" charset="77"/>
              </a:rPr>
              <a:t> = </a:t>
            </a:r>
            <a:r>
              <a:rPr lang="en-US" sz="2200" dirty="0" err="1">
                <a:solidFill>
                  <a:srgbClr val="003A80"/>
                </a:solidFill>
                <a:latin typeface="PT Mono" panose="02060509020205020204" pitchFamily="49" charset="77"/>
              </a:rPr>
              <a:t>model.to_json</a:t>
            </a:r>
            <a:r>
              <a:rPr lang="en-US" sz="2200" dirty="0">
                <a:solidFill>
                  <a:srgbClr val="003A80"/>
                </a:solidFill>
                <a:latin typeface="PT Mono" panose="02060509020205020204" pitchFamily="49" charset="77"/>
              </a:rPr>
              <a:t>()</a:t>
            </a:r>
          </a:p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or,</a:t>
            </a:r>
          </a:p>
          <a:p>
            <a:pPr marL="0" lvl="0" indent="0" algn="ctr">
              <a:buNone/>
            </a:pPr>
            <a:r>
              <a:rPr lang="en-US" sz="2200" dirty="0" err="1">
                <a:solidFill>
                  <a:srgbClr val="003A80"/>
                </a:solidFill>
                <a:latin typeface="PT Mono" panose="02060509020205020204" pitchFamily="49" charset="77"/>
              </a:rPr>
              <a:t>yaml_string</a:t>
            </a:r>
            <a:r>
              <a:rPr lang="en-US" sz="2200" dirty="0">
                <a:solidFill>
                  <a:srgbClr val="003A80"/>
                </a:solidFill>
                <a:latin typeface="PT Mono" panose="02060509020205020204" pitchFamily="49" charset="77"/>
              </a:rPr>
              <a:t> = </a:t>
            </a:r>
            <a:r>
              <a:rPr lang="en-US" sz="2200" dirty="0" err="1">
                <a:solidFill>
                  <a:srgbClr val="003A80"/>
                </a:solidFill>
                <a:latin typeface="PT Mono" panose="02060509020205020204" pitchFamily="49" charset="77"/>
              </a:rPr>
              <a:t>model.to_yaml</a:t>
            </a:r>
            <a:r>
              <a:rPr lang="en-US" sz="2200" dirty="0">
                <a:solidFill>
                  <a:srgbClr val="003A80"/>
                </a:solidFill>
                <a:latin typeface="PT Mono" panose="02060509020205020204" pitchFamily="49" charset="77"/>
              </a:rPr>
              <a:t>()</a:t>
            </a:r>
          </a:p>
          <a:p>
            <a:pPr marL="0" lvl="0" indent="0" algn="ctr">
              <a:buNone/>
            </a:pPr>
            <a:endParaRPr lang="en-US" sz="2200" dirty="0">
              <a:solidFill>
                <a:srgbClr val="003A80"/>
              </a:solidFill>
            </a:endParaRPr>
          </a:p>
          <a:p>
            <a:pPr marL="0" lvl="0" indent="0" algn="ctr">
              <a:buNone/>
            </a:pPr>
            <a:r>
              <a:rPr lang="en-US" sz="2200" dirty="0">
                <a:solidFill>
                  <a:srgbClr val="003A80"/>
                </a:solidFill>
              </a:rPr>
              <a:t>Saving and loading model weights:</a:t>
            </a:r>
          </a:p>
          <a:p>
            <a:pPr marL="0" lvl="0" indent="0" algn="ctr">
              <a:buNone/>
            </a:pPr>
            <a:endParaRPr lang="en-US" sz="2200" dirty="0">
              <a:solidFill>
                <a:srgbClr val="003A80"/>
              </a:solidFill>
            </a:endParaRPr>
          </a:p>
          <a:p>
            <a:pPr marL="0" lvl="0" indent="0" algn="ctr">
              <a:buNone/>
            </a:pPr>
            <a:r>
              <a:rPr lang="en-US" dirty="0" err="1">
                <a:latin typeface="PT Mono" panose="02060509020205020204" pitchFamily="49" charset="77"/>
              </a:rPr>
              <a:t>model.save_weights</a:t>
            </a:r>
            <a:r>
              <a:rPr lang="en-US" dirty="0">
                <a:latin typeface="PT Mono" panose="02060509020205020204" pitchFamily="49" charset="77"/>
              </a:rPr>
              <a:t>(‘model_weights.h5’)</a:t>
            </a:r>
          </a:p>
          <a:p>
            <a:pPr marL="0" indent="0" algn="ctr">
              <a:buNone/>
            </a:pPr>
            <a:r>
              <a:rPr lang="en-US" dirty="0" err="1">
                <a:latin typeface="PT Mono" panose="02060509020205020204" pitchFamily="49" charset="77"/>
              </a:rPr>
              <a:t>model.load_weights</a:t>
            </a:r>
            <a:r>
              <a:rPr lang="en-US" dirty="0">
                <a:latin typeface="PT Mono" panose="02060509020205020204" pitchFamily="49" charset="77"/>
              </a:rPr>
              <a:t>(‘model_weights.h5’)</a:t>
            </a:r>
          </a:p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58AAC-0D42-224F-9BC7-B79E84827C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1C9E1-82EE-B84F-AEF1-0E42BA79B5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43513-D02F-4D41-AB37-CEA7021E9403}" type="slidenum">
              <a:rPr lang="nl-NL" altLang="nl-NL" smtClean="0"/>
              <a:pPr>
                <a:defRPr/>
              </a:pPr>
              <a:t>95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63268742"/>
      </p:ext>
    </p:extLst>
  </p:cSld>
  <p:clrMapOvr>
    <a:masterClrMapping/>
  </p:clrMapOvr>
</p:sld>
</file>

<file path=ppt/theme/theme1.xml><?xml version="1.0" encoding="utf-8"?>
<a:theme xmlns:a="http://schemas.openxmlformats.org/drawingml/2006/main" name="TUe_Def_PPT_Template_PMS137">
  <a:themeElements>
    <a:clrScheme name="Aangepast 25">
      <a:dk1>
        <a:srgbClr val="003A80"/>
      </a:dk1>
      <a:lt1>
        <a:srgbClr val="FFFFFF"/>
      </a:lt1>
      <a:dk2>
        <a:srgbClr val="003A80"/>
      </a:dk2>
      <a:lt2>
        <a:srgbClr val="FFFFFF"/>
      </a:lt2>
      <a:accent1>
        <a:srgbClr val="E20026"/>
      </a:accent1>
      <a:accent2>
        <a:srgbClr val="E3004F"/>
      </a:accent2>
      <a:accent3>
        <a:srgbClr val="933589"/>
      </a:accent3>
      <a:accent4>
        <a:srgbClr val="009EE0"/>
      </a:accent4>
      <a:accent5>
        <a:srgbClr val="89BA17"/>
      </a:accent5>
      <a:accent6>
        <a:srgbClr val="F29400"/>
      </a:accent6>
      <a:hlink>
        <a:srgbClr val="E20026"/>
      </a:hlink>
      <a:folHlink>
        <a:srgbClr val="E200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t">
        <a:norm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TUe_Def_PPT_Template_PMS137.pot</Template>
  <TotalTime>9928</TotalTime>
  <Words>3468</Words>
  <Application>Microsoft Macintosh PowerPoint</Application>
  <PresentationFormat>On-screen Show (4:3)</PresentationFormat>
  <Paragraphs>638</Paragraphs>
  <Slides>95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Andale Mono</vt:lpstr>
      <vt:lpstr>Arial</vt:lpstr>
      <vt:lpstr>Arial</vt:lpstr>
      <vt:lpstr>Calibri</vt:lpstr>
      <vt:lpstr>Cambria Math</vt:lpstr>
      <vt:lpstr>PT Mono</vt:lpstr>
      <vt:lpstr>Times</vt:lpstr>
      <vt:lpstr>TUe_Def_PPT_Template_PMS137</vt:lpstr>
      <vt:lpstr>Deep learning I</vt:lpstr>
      <vt:lpstr>PowerPoint Presentation</vt:lpstr>
      <vt:lpstr>PowerPoint Presentation</vt:lpstr>
      <vt:lpstr>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deep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regularization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considerations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U-Net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with Keras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Medical Image Analysis</dc:title>
  <dc:creator>Mitko Veta</dc:creator>
  <cp:lastModifiedBy>Veta, M.</cp:lastModifiedBy>
  <cp:revision>445</cp:revision>
  <cp:lastPrinted>2019-09-24T11:56:35Z</cp:lastPrinted>
  <dcterms:created xsi:type="dcterms:W3CDTF">2017-02-01T20:51:19Z</dcterms:created>
  <dcterms:modified xsi:type="dcterms:W3CDTF">2020-09-18T08:37:07Z</dcterms:modified>
</cp:coreProperties>
</file>